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4" r:id="rId1"/>
  </p:sldMasterIdLst>
  <p:notesMasterIdLst>
    <p:notesMasterId r:id="rId12"/>
  </p:notesMasterIdLst>
  <p:sldIdLst>
    <p:sldId id="256" r:id="rId2"/>
    <p:sldId id="271" r:id="rId3"/>
    <p:sldId id="262" r:id="rId4"/>
    <p:sldId id="264" r:id="rId5"/>
    <p:sldId id="263" r:id="rId6"/>
    <p:sldId id="265" r:id="rId7"/>
    <p:sldId id="272" r:id="rId8"/>
    <p:sldId id="269" r:id="rId9"/>
    <p:sldId id="270" r:id="rId10"/>
    <p:sldId id="266" r:id="rId11"/>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28" autoAdjust="0"/>
    <p:restoredTop sz="76199" autoAdjust="0"/>
  </p:normalViewPr>
  <p:slideViewPr>
    <p:cSldViewPr>
      <p:cViewPr varScale="1">
        <p:scale>
          <a:sx n="51" d="100"/>
          <a:sy n="51" d="100"/>
        </p:scale>
        <p:origin x="-19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52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6147"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TW"/>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0A82CAE1-175C-474A-9FD3-A32A194F6C4F}" type="slidenum">
              <a:rPr lang="en-US" altLang="zh-TW"/>
              <a:pPr>
                <a:defRPr/>
              </a:pPr>
              <a:t>‹#›</a:t>
            </a:fld>
            <a:endParaRPr lang="en-US" altLang="zh-TW"/>
          </a:p>
        </p:txBody>
      </p:sp>
    </p:spTree>
    <p:extLst>
      <p:ext uri="{BB962C8B-B14F-4D97-AF65-F5344CB8AC3E}">
        <p14:creationId xmlns:p14="http://schemas.microsoft.com/office/powerpoint/2010/main" val="1339983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ea typeface="ＭＳ Ｐゴシック" pitchFamily="84" charset="-128"/>
              </a:rPr>
              <a:t>Hello,</a:t>
            </a:r>
            <a:r>
              <a:rPr lang="en-AU" baseline="0" dirty="0" smtClean="0">
                <a:ea typeface="ＭＳ Ｐゴシック" pitchFamily="84" charset="-128"/>
              </a:rPr>
              <a:t> my name is Judy Lovell and I am a Senior Researcher with Ninti One based in Alice Springs. </a:t>
            </a:r>
            <a:r>
              <a:rPr lang="en-AU" i="0" baseline="0" dirty="0" smtClean="0">
                <a:ea typeface="ＭＳ Ｐゴシック" pitchFamily="84" charset="-128"/>
              </a:rPr>
              <a:t>Ninti One manages the </a:t>
            </a:r>
            <a:r>
              <a:rPr lang="en-AU" i="0" baseline="0" dirty="0" smtClean="0">
                <a:ea typeface="ＭＳ Ｐゴシック" pitchFamily="84" charset="-128"/>
              </a:rPr>
              <a:t>Cooperative Research Centre </a:t>
            </a:r>
            <a:r>
              <a:rPr lang="en-AU" i="0" baseline="0" dirty="0" smtClean="0">
                <a:ea typeface="ＭＳ Ｐゴシック" pitchFamily="84" charset="-128"/>
              </a:rPr>
              <a:t>for </a:t>
            </a:r>
            <a:r>
              <a:rPr lang="en-AU" i="0" baseline="0" dirty="0" smtClean="0">
                <a:ea typeface="ＭＳ Ｐゴシック" pitchFamily="84" charset="-128"/>
              </a:rPr>
              <a:t>Remote </a:t>
            </a:r>
            <a:r>
              <a:rPr lang="en-AU" i="0" baseline="0" dirty="0" smtClean="0">
                <a:ea typeface="ＭＳ Ｐゴシック" pitchFamily="84" charset="-128"/>
              </a:rPr>
              <a:t>Economic </a:t>
            </a:r>
            <a:r>
              <a:rPr lang="en-AU" i="0" baseline="0" dirty="0" smtClean="0">
                <a:ea typeface="ＭＳ Ｐゴシック" pitchFamily="84" charset="-128"/>
              </a:rPr>
              <a:t>Participation (CRC-REP), </a:t>
            </a:r>
            <a:r>
              <a:rPr lang="en-AU" i="0" baseline="0" dirty="0" smtClean="0">
                <a:ea typeface="ＭＳ Ｐゴシック" pitchFamily="84" charset="-128"/>
              </a:rPr>
              <a:t>the Business Development </a:t>
            </a:r>
            <a:r>
              <a:rPr lang="en-AU" i="0" baseline="0" dirty="0" smtClean="0">
                <a:ea typeface="ＭＳ Ｐゴシック" pitchFamily="84" charset="-128"/>
              </a:rPr>
              <a:t>Unit (BDU) </a:t>
            </a:r>
            <a:r>
              <a:rPr lang="en-AU" i="0" baseline="0" dirty="0" smtClean="0">
                <a:ea typeface="ＭＳ Ｐゴシック" pitchFamily="84" charset="-128"/>
              </a:rPr>
              <a:t>and the Business </a:t>
            </a:r>
            <a:r>
              <a:rPr lang="en-AU" i="0" baseline="0" dirty="0" smtClean="0">
                <a:ea typeface="ＭＳ Ｐゴシック" pitchFamily="84" charset="-128"/>
              </a:rPr>
              <a:t>Realisation </a:t>
            </a:r>
            <a:r>
              <a:rPr lang="en-AU" i="0" baseline="0" dirty="0" smtClean="0">
                <a:ea typeface="ＭＳ Ｐゴシック" pitchFamily="84" charset="-128"/>
              </a:rPr>
              <a:t>Unit. </a:t>
            </a:r>
          </a:p>
          <a:p>
            <a:endParaRPr lang="en-AU" i="0" baseline="0" dirty="0" smtClean="0">
              <a:ea typeface="ＭＳ Ｐゴシック" pitchFamily="84" charset="-128"/>
            </a:endParaRPr>
          </a:p>
          <a:p>
            <a:r>
              <a:rPr lang="en-AU" dirty="0" smtClean="0">
                <a:ea typeface="ＭＳ Ｐゴシック" pitchFamily="84" charset="-128"/>
              </a:rPr>
              <a:t>Within this structure the Business Development Unit</a:t>
            </a:r>
            <a:r>
              <a:rPr lang="en-AU" baseline="0" dirty="0" smtClean="0">
                <a:ea typeface="ＭＳ Ｐゴシック" pitchFamily="84" charset="-128"/>
              </a:rPr>
              <a:t> </a:t>
            </a:r>
            <a:r>
              <a:rPr lang="en-AU" dirty="0" smtClean="0">
                <a:ea typeface="ＭＳ Ｐゴシック" pitchFamily="84" charset="-128"/>
              </a:rPr>
              <a:t>employs</a:t>
            </a:r>
            <a:r>
              <a:rPr lang="en-AU" baseline="0" dirty="0" smtClean="0">
                <a:ea typeface="ＭＳ Ｐゴシック" pitchFamily="84" charset="-128"/>
              </a:rPr>
              <a:t> </a:t>
            </a:r>
            <a:r>
              <a:rPr lang="en-AU" dirty="0" smtClean="0">
                <a:ea typeface="ＭＳ Ｐゴシック" pitchFamily="84" charset="-128"/>
              </a:rPr>
              <a:t>community research</a:t>
            </a:r>
            <a:r>
              <a:rPr lang="en-AU" baseline="0" dirty="0" smtClean="0">
                <a:ea typeface="ＭＳ Ｐゴシック" pitchFamily="84" charset="-128"/>
              </a:rPr>
              <a:t> teams</a:t>
            </a:r>
            <a:r>
              <a:rPr lang="en-AU" dirty="0" smtClean="0">
                <a:ea typeface="ＭＳ Ｐゴシック" pitchFamily="84" charset="-128"/>
              </a:rPr>
              <a:t> and </a:t>
            </a:r>
            <a:r>
              <a:rPr lang="en-AU" baseline="0" dirty="0" smtClean="0">
                <a:ea typeface="ＭＳ Ｐゴシック" pitchFamily="84" charset="-128"/>
              </a:rPr>
              <a:t>implements the FaHCSIA initiative we are going to tell you about today, called </a:t>
            </a:r>
            <a:r>
              <a:rPr lang="en-AU" i="1" baseline="0" dirty="0" smtClean="0">
                <a:ea typeface="ＭＳ Ｐゴシック" pitchFamily="84" charset="-128"/>
              </a:rPr>
              <a:t>Strengthening Community Research in Remote Service Delivery in Ntaria and Yuendumu.</a:t>
            </a:r>
            <a:endParaRPr lang="en-AU" i="0" dirty="0" smtClean="0">
              <a:ea typeface="ＭＳ Ｐゴシック" pitchFamily="84" charset="-128"/>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1789E216-7C7F-4F78-BBA7-2EB0FF304F22}" type="slidenum">
              <a:rPr lang="en-US" altLang="zh-TW" sz="1200" smtClean="0"/>
              <a:pPr/>
              <a:t>1</a:t>
            </a:fld>
            <a:endParaRPr lang="en-US" altLang="zh-TW"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ea typeface="ＭＳ Ｐゴシック" pitchFamily="84" charset="-128"/>
            </a:endParaRPr>
          </a:p>
          <a:p>
            <a:r>
              <a:rPr lang="en-AU" dirty="0" smtClean="0">
                <a:ea typeface="ＭＳ Ｐゴシック" pitchFamily="84" charset="-128"/>
              </a:rPr>
              <a:t>Remote Community Researchers actively develop the process of community representation in governance and decision-making by engaging in research that reports back to the Local Reference Groups or other community governance boards or organisations. Presently, there is no structure in place to resource, support or facilitate activities and decision making processes of the Local Reference Groups in Remote Service Delivery sites. </a:t>
            </a:r>
          </a:p>
          <a:p>
            <a:endParaRPr lang="en-AU" dirty="0" smtClean="0">
              <a:ea typeface="ＭＳ Ｐゴシック" pitchFamily="84" charset="-128"/>
            </a:endParaRPr>
          </a:p>
          <a:p>
            <a:r>
              <a:rPr lang="en-AU" dirty="0" smtClean="0">
                <a:ea typeface="ＭＳ Ｐゴシック" pitchFamily="84" charset="-128"/>
              </a:rPr>
              <a:t>In the longer term, establishing sustainable remote research hubs will maximise the contribution of specialist Aboriginal and Torres Strait Islander </a:t>
            </a:r>
            <a:r>
              <a:rPr lang="en-AU" dirty="0" err="1" smtClean="0">
                <a:ea typeface="ＭＳ Ｐゴシック" pitchFamily="84" charset="-128"/>
              </a:rPr>
              <a:t>knowledges</a:t>
            </a:r>
            <a:r>
              <a:rPr lang="en-AU" dirty="0" smtClean="0">
                <a:ea typeface="ＭＳ Ｐゴシック" pitchFamily="84" charset="-128"/>
              </a:rPr>
              <a:t> that include multiple </a:t>
            </a:r>
            <a:r>
              <a:rPr lang="en-AU" dirty="0" err="1" smtClean="0">
                <a:ea typeface="ＭＳ Ｐゴシック" pitchFamily="84" charset="-128"/>
              </a:rPr>
              <a:t>literacies</a:t>
            </a:r>
            <a:r>
              <a:rPr lang="en-AU" dirty="0" smtClean="0">
                <a:ea typeface="ＭＳ Ｐゴシック" pitchFamily="84" charset="-128"/>
              </a:rPr>
              <a:t>, languages, cultural protocols, inter-cultural processes, the community’s ‘corporate’ knowledge, and daily lived experiences. The wider impacts will include positive benefits to health, education, economic development, and increased participation in cultural maintenance and transmission. These are all recognised as significant targets in the </a:t>
            </a:r>
            <a:r>
              <a:rPr lang="en-AU" i="1" dirty="0" smtClean="0">
                <a:ea typeface="ＭＳ Ｐゴシック" pitchFamily="84" charset="-128"/>
              </a:rPr>
              <a:t>Overarching Bilateral Indigenous Plan between the Commonwealth of Australia and the Northern Territory of Australia To Close the Gap in Indigenous Disadvantage 2010 – 2015.</a:t>
            </a:r>
          </a:p>
          <a:p>
            <a:endParaRPr lang="en-AU" dirty="0" smtClean="0">
              <a:ea typeface="ＭＳ Ｐゴシック" pitchFamily="84"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23F12729-13A5-4CAF-AC15-B48FB97FAE51}" type="slidenum">
              <a:rPr lang="en-US" altLang="zh-TW" sz="1200" smtClean="0"/>
              <a:pPr/>
              <a:t>10</a:t>
            </a:fld>
            <a:endParaRPr lang="en-US" altLang="zh-TW"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AU" dirty="0" smtClean="0">
                <a:ea typeface="ＭＳ Ｐゴシック" pitchFamily="84" charset="-128"/>
              </a:rPr>
              <a:t>This project builds on work previously</a:t>
            </a:r>
            <a:r>
              <a:rPr lang="en-AU" baseline="0" dirty="0" smtClean="0">
                <a:ea typeface="ＭＳ Ｐゴシック" pitchFamily="84" charset="-128"/>
              </a:rPr>
              <a:t> </a:t>
            </a:r>
            <a:r>
              <a:rPr lang="en-AU" dirty="0" smtClean="0">
                <a:ea typeface="ＭＳ Ｐゴシック" pitchFamily="84" charset="-128"/>
              </a:rPr>
              <a:t>undertaken by Ninti One in remote Australia for partners in the Pastoral and Mining industries, and Aboriginal and Torres Strait Islander communities.</a:t>
            </a:r>
            <a:r>
              <a:rPr lang="en-AU" baseline="0" dirty="0" smtClean="0">
                <a:ea typeface="ＭＳ Ｐゴシック" pitchFamily="84" charset="-128"/>
              </a:rPr>
              <a:t> You can find out more about us on the web-sites, but a few examples of recent work are:</a:t>
            </a:r>
            <a:endParaRPr lang="en-AU" dirty="0" smtClean="0">
              <a:ea typeface="ＭＳ Ｐゴシック" pitchFamily="84" charset="-128"/>
            </a:endParaRPr>
          </a:p>
          <a:p>
            <a:pPr marL="171450" indent="-171450">
              <a:buFont typeface="Arial" pitchFamily="34" charset="0"/>
              <a:buChar char="•"/>
              <a:defRPr/>
            </a:pPr>
            <a:endParaRPr lang="en-AU" dirty="0" smtClean="0"/>
          </a:p>
          <a:p>
            <a:pPr marL="171450" indent="-171450">
              <a:buFont typeface="Arial" pitchFamily="34" charset="0"/>
              <a:buChar char="•"/>
              <a:defRPr/>
            </a:pPr>
            <a:r>
              <a:rPr lang="en-AU" i="1" dirty="0" smtClean="0"/>
              <a:t>Improving the participatory evaluation of the Indigenous Pastoral Program (IPP) and the Kimberly Indigenous Management Support Service (KIMSS) programs: engaging Aboriginal community members as evaluators</a:t>
            </a:r>
            <a:r>
              <a:rPr lang="en-AU" dirty="0" smtClean="0"/>
              <a:t>. 2008</a:t>
            </a:r>
          </a:p>
          <a:p>
            <a:pPr marL="171450" indent="-171450">
              <a:buFont typeface="Arial" pitchFamily="34" charset="0"/>
              <a:buChar char="•"/>
              <a:defRPr/>
            </a:pPr>
            <a:endParaRPr lang="en-AU" b="1" dirty="0" smtClean="0"/>
          </a:p>
          <a:p>
            <a:pPr marL="171450" indent="-171450">
              <a:buFont typeface="Arial" pitchFamily="34" charset="0"/>
              <a:buChar char="•"/>
              <a:defRPr/>
            </a:pPr>
            <a:r>
              <a:rPr lang="en-AU" i="1" dirty="0" smtClean="0"/>
              <a:t>The Water Handbook, A guide for management of small water supplies in Australian Aboriginal settlements, </a:t>
            </a:r>
            <a:r>
              <a:rPr lang="en-AU" dirty="0" smtClean="0"/>
              <a:t>2008</a:t>
            </a:r>
          </a:p>
          <a:p>
            <a:pPr marL="171450" indent="-171450">
              <a:buFont typeface="Arial" pitchFamily="34" charset="0"/>
              <a:buChar char="•"/>
              <a:defRPr/>
            </a:pPr>
            <a:endParaRPr lang="en-AU" dirty="0" smtClean="0"/>
          </a:p>
          <a:p>
            <a:pPr marL="171450" indent="-171450">
              <a:buFont typeface="Arial" pitchFamily="34" charset="0"/>
              <a:buChar char="•"/>
              <a:defRPr/>
            </a:pPr>
            <a:r>
              <a:rPr lang="en-AU" i="1" dirty="0" smtClean="0"/>
              <a:t>Desert Services that Work: Demand-responsive approaches to desert settlements</a:t>
            </a:r>
            <a:r>
              <a:rPr lang="en-AU" dirty="0" smtClean="0"/>
              <a:t>. DKCRC Research Report 70. Ninti One Limited, Alice Springs.</a:t>
            </a:r>
          </a:p>
          <a:p>
            <a:pPr marL="171450" indent="-171450">
              <a:buFont typeface="Arial" pitchFamily="34" charset="0"/>
              <a:buChar char="•"/>
              <a:defRPr/>
            </a:pPr>
            <a:endParaRPr lang="en-AU" dirty="0" smtClean="0"/>
          </a:p>
          <a:p>
            <a:pPr marL="171450" indent="-171450">
              <a:buFont typeface="Arial" pitchFamily="34" charset="0"/>
              <a:buChar char="•"/>
              <a:defRPr/>
            </a:pPr>
            <a:r>
              <a:rPr lang="en-AU" i="1" dirty="0" smtClean="0"/>
              <a:t>The Minerals Council of Australia and Australian Government Memorandum of Understanding on Indigenous Employment and Enterprise Facilitation: Evaluation of the initial roll-out phase</a:t>
            </a:r>
            <a:r>
              <a:rPr lang="en-AU" dirty="0" smtClean="0"/>
              <a:t>, </a:t>
            </a:r>
          </a:p>
          <a:p>
            <a:pPr>
              <a:buFont typeface="Arial" pitchFamily="34" charset="0"/>
              <a:buNone/>
              <a:defRPr/>
            </a:pPr>
            <a:endParaRPr lang="en-AU" dirty="0" smtClean="0"/>
          </a:p>
          <a:p>
            <a:pPr marL="171450" indent="-171450">
              <a:buFont typeface="Arial" pitchFamily="34" charset="0"/>
              <a:buChar char="•"/>
              <a:defRPr/>
            </a:pPr>
            <a:r>
              <a:rPr lang="en-AU" i="1" dirty="0" smtClean="0"/>
              <a:t>Aboriginal Knowledge and Intellectual Property Protocol Community Guide, 2009. Ali </a:t>
            </a:r>
            <a:r>
              <a:rPr lang="en-AU" i="1" dirty="0" err="1" smtClean="0"/>
              <a:t>Curung</a:t>
            </a:r>
            <a:r>
              <a:rPr lang="en-AU" i="1" dirty="0" smtClean="0"/>
              <a:t> Shared Responsibility Agreement Evaluation</a:t>
            </a:r>
            <a:r>
              <a:rPr lang="en-AU" dirty="0" smtClean="0"/>
              <a:t>:</a:t>
            </a:r>
          </a:p>
          <a:p>
            <a:pPr marL="171450" indent="-171450">
              <a:buFont typeface="Arial" pitchFamily="34" charset="0"/>
              <a:buChar char="•"/>
              <a:defRPr/>
            </a:pPr>
            <a:endParaRPr lang="en-AU"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9CB74663-5955-400D-B582-F475F98E0592}" type="slidenum">
              <a:rPr lang="en-US" altLang="zh-TW" sz="1200" smtClean="0"/>
              <a:pPr/>
              <a:t>2</a:t>
            </a:fld>
            <a:endParaRPr lang="en-US" altLang="zh-TW"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ea typeface="ＭＳ Ｐゴシック" pitchFamily="84" charset="-128"/>
              </a:rPr>
              <a:t>Currently Ninti One employs remote community researchers under the terms of the FaHCSIA initiative</a:t>
            </a:r>
            <a:r>
              <a:rPr lang="en-AU" i="1" dirty="0" smtClean="0">
                <a:ea typeface="ＭＳ Ｐゴシック" pitchFamily="84" charset="-128"/>
              </a:rPr>
              <a:t> Strengthening Community Research in Remote Service Delivery at Ntaria and Yuendumu</a:t>
            </a:r>
            <a:r>
              <a:rPr lang="en-AU" dirty="0" smtClean="0">
                <a:ea typeface="ＭＳ Ｐゴシック" pitchFamily="84" charset="-128"/>
              </a:rPr>
              <a:t>.</a:t>
            </a:r>
          </a:p>
          <a:p>
            <a:endParaRPr lang="en-AU" dirty="0" smtClean="0">
              <a:ea typeface="ＭＳ Ｐゴシック"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err="1" smtClean="0">
                <a:ea typeface="ＭＳ Ｐゴシック" pitchFamily="84" charset="-128"/>
              </a:rPr>
              <a:t>Ntaria</a:t>
            </a:r>
            <a:r>
              <a:rPr lang="en-AU" dirty="0" smtClean="0">
                <a:ea typeface="ＭＳ Ｐゴシック" pitchFamily="84" charset="-128"/>
              </a:rPr>
              <a:t> has a team of ten and at Yuendumu, three Community Researchers. These two projects will run for 18 months at each site. A primary objective </a:t>
            </a:r>
            <a:r>
              <a:rPr lang="en-AU" i="0" dirty="0" smtClean="0">
                <a:ea typeface="ＭＳ Ｐゴシック" pitchFamily="84" charset="-128"/>
              </a:rPr>
              <a:t>of the project </a:t>
            </a:r>
            <a:r>
              <a:rPr lang="en-AU" dirty="0" smtClean="0">
                <a:ea typeface="ＭＳ Ｐゴシック" pitchFamily="84" charset="-128"/>
              </a:rPr>
              <a:t>is to develop teams who conduct participatory action research (PAR) and deliver their research findings back to the Local Reference Groups, or other community representatives. </a:t>
            </a:r>
          </a:p>
          <a:p>
            <a:endParaRPr lang="en-AU" dirty="0" smtClean="0">
              <a:ea typeface="ＭＳ Ｐゴシック" pitchFamily="84" charset="-128"/>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A965A356-1D13-4B98-9F8A-512D16D124A2}" type="slidenum">
              <a:rPr lang="en-US" altLang="zh-TW" sz="1200" smtClean="0"/>
              <a:pPr/>
              <a:t>3</a:t>
            </a:fld>
            <a:endParaRPr lang="en-US" altLang="zh-TW"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ea typeface="ＭＳ Ｐゴシック" pitchFamily="84" charset="-128"/>
            </a:endParaRPr>
          </a:p>
          <a:p>
            <a:r>
              <a:rPr lang="en-AU" dirty="0" smtClean="0">
                <a:ea typeface="ＭＳ Ｐゴシック" pitchFamily="84" charset="-128"/>
              </a:rPr>
              <a:t>The community research team leaders at Ntaria are Ada </a:t>
            </a:r>
            <a:r>
              <a:rPr lang="en-AU" dirty="0" err="1" smtClean="0">
                <a:ea typeface="ＭＳ Ｐゴシック" pitchFamily="84" charset="-128"/>
              </a:rPr>
              <a:t>Lechleitner</a:t>
            </a:r>
            <a:r>
              <a:rPr lang="en-AU" dirty="0" smtClean="0">
                <a:ea typeface="ＭＳ Ｐゴシック" pitchFamily="84" charset="-128"/>
              </a:rPr>
              <a:t> and Mark Inkamala, who have been involved in this research</a:t>
            </a:r>
            <a:r>
              <a:rPr lang="en-AU" baseline="0" dirty="0" smtClean="0">
                <a:ea typeface="ＭＳ Ｐゴシック" pitchFamily="84" charset="-128"/>
              </a:rPr>
              <a:t> </a:t>
            </a:r>
            <a:r>
              <a:rPr lang="en-AU" dirty="0" smtClean="0">
                <a:ea typeface="ＭＳ Ｐゴシック" pitchFamily="84" charset="-128"/>
              </a:rPr>
              <a:t>since start-up in January 2011. Edward </a:t>
            </a:r>
            <a:r>
              <a:rPr lang="en-AU" dirty="0" err="1" smtClean="0">
                <a:ea typeface="ＭＳ Ｐゴシック" pitchFamily="84" charset="-128"/>
              </a:rPr>
              <a:t>Rontji</a:t>
            </a:r>
            <a:r>
              <a:rPr lang="en-AU" dirty="0" smtClean="0">
                <a:ea typeface="ＭＳ Ｐゴシック" pitchFamily="84" charset="-128"/>
              </a:rPr>
              <a:t>, the Indigenous Engagement Officer at Ntaria, acts as the cultural mentor for the Ntaria project, and provides feedback to the research team and to Wurla Nyinta, the Ntaria Local Reference Group, about the direction and findings of the research. </a:t>
            </a:r>
          </a:p>
          <a:p>
            <a:endParaRPr lang="en-AU" dirty="0" smtClean="0">
              <a:ea typeface="ＭＳ Ｐゴシック" pitchFamily="84" charset="-128"/>
            </a:endParaRPr>
          </a:p>
          <a:p>
            <a:endParaRPr lang="en-AU" dirty="0" smtClean="0">
              <a:ea typeface="ＭＳ Ｐゴシック" pitchFamily="84" charset="-128"/>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ADFA1238-47C8-43DC-91D0-8EB75CB41C90}" type="slidenum">
              <a:rPr lang="en-US" altLang="zh-TW" sz="1200" smtClean="0"/>
              <a:pPr/>
              <a:t>4</a:t>
            </a:fld>
            <a:endParaRPr lang="en-US" altLang="zh-TW"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ea typeface="ＭＳ Ｐゴシック" pitchFamily="84" charset="-128"/>
              </a:rPr>
              <a:t>Between April and July 2011 Ninti One completed projects with A</a:t>
            </a:r>
            <a:r>
              <a:rPr lang="en-AU" u="sng" dirty="0" smtClean="0">
                <a:ea typeface="ＭＳ Ｐゴシック" pitchFamily="84" charset="-128"/>
              </a:rPr>
              <a:t>n</a:t>
            </a:r>
            <a:r>
              <a:rPr lang="en-AU" dirty="0" smtClean="0">
                <a:ea typeface="ＭＳ Ｐゴシック" pitchFamily="84" charset="-128"/>
              </a:rPr>
              <a:t>angu from the communities of </a:t>
            </a:r>
            <a:r>
              <a:rPr lang="en-AU" dirty="0" err="1" smtClean="0">
                <a:ea typeface="ＭＳ Ｐゴシック" pitchFamily="84" charset="-128"/>
              </a:rPr>
              <a:t>Amata</a:t>
            </a:r>
            <a:r>
              <a:rPr lang="en-AU" dirty="0" smtClean="0">
                <a:ea typeface="ＭＳ Ｐゴシック" pitchFamily="84" charset="-128"/>
              </a:rPr>
              <a:t> and Mimili in South Australia. Sam Osborne and Lorraine King provided project leadership in the communities</a:t>
            </a:r>
            <a:r>
              <a:rPr lang="en-AU" baseline="0" dirty="0" smtClean="0">
                <a:ea typeface="ＭＳ Ｐゴシック" pitchFamily="84" charset="-128"/>
              </a:rPr>
              <a:t> where researchers chose to focus on how families look after old people in Mimili; Bush medicine the benefits and the risks: economic, social and health in </a:t>
            </a:r>
            <a:r>
              <a:rPr lang="en-AU" baseline="0" dirty="0" err="1" smtClean="0">
                <a:ea typeface="ＭＳ Ｐゴシック" pitchFamily="84" charset="-128"/>
              </a:rPr>
              <a:t>Amata</a:t>
            </a:r>
            <a:r>
              <a:rPr lang="en-AU" baseline="0" dirty="0" smtClean="0">
                <a:ea typeface="ＭＳ Ｐゴシック" pitchFamily="84" charset="-128"/>
              </a:rPr>
              <a:t>, and the stories beneath the canvas at </a:t>
            </a:r>
            <a:r>
              <a:rPr lang="en-AU" baseline="0" dirty="0" err="1" smtClean="0">
                <a:ea typeface="ＭＳ Ｐゴシック" pitchFamily="84" charset="-128"/>
              </a:rPr>
              <a:t>Tjala</a:t>
            </a:r>
            <a:r>
              <a:rPr lang="en-AU" baseline="0" dirty="0" smtClean="0">
                <a:ea typeface="ＭＳ Ｐゴシック" pitchFamily="84" charset="-128"/>
              </a:rPr>
              <a:t> Arts in </a:t>
            </a:r>
            <a:r>
              <a:rPr lang="en-AU" baseline="0" dirty="0" err="1" smtClean="0">
                <a:ea typeface="ＭＳ Ｐゴシック" pitchFamily="84" charset="-128"/>
              </a:rPr>
              <a:t>Amata</a:t>
            </a:r>
            <a:r>
              <a:rPr lang="en-AU" baseline="0" dirty="0" smtClean="0">
                <a:ea typeface="ＭＳ Ｐゴシック" pitchFamily="84" charset="-128"/>
              </a:rPr>
              <a:t>.</a:t>
            </a:r>
            <a:endParaRPr lang="en-AU" dirty="0" smtClean="0">
              <a:ea typeface="ＭＳ Ｐゴシック" pitchFamily="84" charset="-128"/>
            </a:endParaRPr>
          </a:p>
          <a:p>
            <a:r>
              <a:rPr lang="en-AU" dirty="0" smtClean="0">
                <a:ea typeface="ＭＳ Ｐゴシック" pitchFamily="84" charset="-128"/>
              </a:rPr>
              <a:t> </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2B86ED3C-881F-4314-9612-66F054C1DB8F}" type="slidenum">
              <a:rPr lang="en-US" altLang="zh-TW" sz="1200" smtClean="0"/>
              <a:pPr/>
              <a:t>5</a:t>
            </a:fld>
            <a:endParaRPr lang="en-US" altLang="zh-TW"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i="0" dirty="0" smtClean="0">
                <a:ea typeface="ＭＳ Ｐゴシック" pitchFamily="84" charset="-128"/>
              </a:rPr>
              <a:t>Another primary objective of the project is developing good</a:t>
            </a:r>
            <a:r>
              <a:rPr lang="en-AU" i="0" baseline="0" dirty="0" smtClean="0">
                <a:ea typeface="ＭＳ Ｐゴシック" pitchFamily="84" charset="-128"/>
              </a:rPr>
              <a:t> research and evaluation skills </a:t>
            </a:r>
            <a:r>
              <a:rPr lang="en-AU" dirty="0" smtClean="0">
                <a:ea typeface="ＭＳ Ｐゴシック" pitchFamily="84" charset="-128"/>
              </a:rPr>
              <a:t>so that the teams become confident and capable of working in a range of research settings using various  methods. </a:t>
            </a:r>
            <a:r>
              <a:rPr lang="en-AU" i="0" baseline="0" dirty="0" smtClean="0">
                <a:ea typeface="ＭＳ Ｐゴシック" pitchFamily="84" charset="-128"/>
              </a:rPr>
              <a:t> </a:t>
            </a:r>
          </a:p>
          <a:p>
            <a:endParaRPr lang="en-AU" i="0" baseline="0" dirty="0" smtClean="0">
              <a:ea typeface="ＭＳ Ｐゴシック" pitchFamily="84" charset="-128"/>
            </a:endParaRPr>
          </a:p>
          <a:p>
            <a:r>
              <a:rPr lang="en-AU" i="0" baseline="0" dirty="0" smtClean="0">
                <a:ea typeface="ＭＳ Ｐゴシック" pitchFamily="84" charset="-128"/>
              </a:rPr>
              <a:t>We l</a:t>
            </a:r>
            <a:r>
              <a:rPr lang="en-AU" i="0" dirty="0" smtClean="0">
                <a:ea typeface="ＭＳ Ｐゴシック" pitchFamily="84" charset="-128"/>
              </a:rPr>
              <a:t>earn-</a:t>
            </a:r>
            <a:r>
              <a:rPr lang="en-AU" dirty="0" smtClean="0">
                <a:ea typeface="ＭＳ Ｐゴシック" pitchFamily="84" charset="-128"/>
              </a:rPr>
              <a:t>on-the-job in combination with focused workshops that bring everyone together for training about participatory action</a:t>
            </a:r>
            <a:r>
              <a:rPr lang="en-AU" baseline="0" dirty="0" smtClean="0">
                <a:ea typeface="ＭＳ Ｐゴシック" pitchFamily="84" charset="-128"/>
              </a:rPr>
              <a:t> cycle and </a:t>
            </a:r>
            <a:r>
              <a:rPr lang="en-AU" dirty="0" smtClean="0">
                <a:ea typeface="ＭＳ Ｐゴシック" pitchFamily="84" charset="-128"/>
              </a:rPr>
              <a:t>t</a:t>
            </a:r>
            <a:r>
              <a:rPr lang="en-AU" baseline="0" dirty="0" smtClean="0">
                <a:ea typeface="ＭＳ Ｐゴシック" pitchFamily="84" charset="-128"/>
              </a:rPr>
              <a:t>he</a:t>
            </a:r>
            <a:r>
              <a:rPr lang="en-AU" dirty="0" smtClean="0">
                <a:ea typeface="ＭＳ Ｐゴシック" pitchFamily="84" charset="-128"/>
              </a:rPr>
              <a:t> teams use their knowledge, skills and competencies in analysis and evaluation of the research findings, and</a:t>
            </a:r>
            <a:r>
              <a:rPr lang="en-AU" baseline="0" dirty="0" smtClean="0">
                <a:ea typeface="ＭＳ Ｐゴシック" pitchFamily="84" charset="-128"/>
              </a:rPr>
              <a:t> </a:t>
            </a:r>
            <a:r>
              <a:rPr lang="en-AU" dirty="0" smtClean="0">
                <a:ea typeface="ＭＳ Ｐゴシック" pitchFamily="84" charset="-128"/>
              </a:rPr>
              <a:t>reporting.</a:t>
            </a:r>
          </a:p>
          <a:p>
            <a:endParaRPr lang="en-AU" dirty="0" smtClean="0">
              <a:ea typeface="ＭＳ Ｐゴシック" pitchFamily="84" charset="-128"/>
            </a:endParaRPr>
          </a:p>
          <a:p>
            <a:r>
              <a:rPr lang="en-AU" dirty="0" smtClean="0">
                <a:ea typeface="ＭＳ Ｐゴシック" pitchFamily="84" charset="-128"/>
              </a:rPr>
              <a:t>The project scope to apply Participatory Action Research to aspects of the Local Implementation Plan is very wide. At Ntaria the team collected and reviewed background information from FaHCSIA and Remote Operational Centre (ROC) staff, the Community profiles from baseline mapping, and advice from service delivery agencies about priorities and issues.</a:t>
            </a:r>
          </a:p>
          <a:p>
            <a:endParaRPr lang="en-AU" dirty="0" smtClean="0">
              <a:ea typeface="ＭＳ Ｐゴシック" pitchFamily="84" charset="-128"/>
            </a:endParaRPr>
          </a:p>
          <a:p>
            <a:r>
              <a:rPr lang="en-AU" dirty="0" smtClean="0">
                <a:ea typeface="ＭＳ Ｐゴシック" pitchFamily="84" charset="-128"/>
              </a:rPr>
              <a:t>Several topics were then explored until the team decided to undertake a Safe Driving survey of Ntaria residents first. Safe Driving is an issue that impacts on many families, and it is a Community Led Action in the Ntaria LIP. </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4BD93AA0-CEDA-4D1F-A91F-7CB568E1D5BB}" type="slidenum">
              <a:rPr lang="en-US" altLang="zh-TW" sz="1200" smtClean="0"/>
              <a:pPr/>
              <a:t>6</a:t>
            </a:fld>
            <a:endParaRPr lang="en-US" altLang="zh-TW"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r>
              <a:rPr lang="en-AU" sz="1200" b="0" dirty="0" smtClean="0">
                <a:ea typeface="ＭＳ Ｐゴシック" pitchFamily="84" charset="-128"/>
              </a:rPr>
              <a:t>Hello my name is Ada </a:t>
            </a:r>
            <a:r>
              <a:rPr lang="en-AU" sz="1200" b="0" dirty="0" err="1" smtClean="0">
                <a:ea typeface="ＭＳ Ｐゴシック" pitchFamily="84" charset="-128"/>
              </a:rPr>
              <a:t>Lechleitner</a:t>
            </a:r>
            <a:r>
              <a:rPr lang="en-AU" sz="1200" b="0" baseline="0" dirty="0" smtClean="0">
                <a:ea typeface="ＭＳ Ｐゴシック" pitchFamily="84" charset="-128"/>
              </a:rPr>
              <a:t> and I was born at Ntaria. I do this work because I am most concerned about family members that are branded by having no licence for driving and other charges that stay on their record for all the rest of their life.  By doing this research in our own language, then people really talk, and that’s how they change. </a:t>
            </a:r>
            <a:endParaRPr lang="en-AU" sz="1200" b="0" dirty="0" smtClean="0">
              <a:ea typeface="ＭＳ Ｐゴシック" pitchFamily="84" charset="-128"/>
            </a:endParaRPr>
          </a:p>
          <a:p>
            <a:pPr>
              <a:lnSpc>
                <a:spcPct val="150000"/>
              </a:lnSpc>
            </a:pPr>
            <a:r>
              <a:rPr lang="en-AU" sz="1200" b="1" dirty="0" smtClean="0">
                <a:ea typeface="ＭＳ Ｐゴシック" pitchFamily="84" charset="-128"/>
              </a:rPr>
              <a:t> </a:t>
            </a:r>
            <a:endParaRPr lang="en-AU" sz="1200" dirty="0" smtClean="0">
              <a:ea typeface="ＭＳ Ｐゴシック" pitchFamily="84" charset="-128"/>
            </a:endParaRPr>
          </a:p>
          <a:p>
            <a:pPr>
              <a:lnSpc>
                <a:spcPct val="150000"/>
              </a:lnSpc>
            </a:pPr>
            <a:r>
              <a:rPr lang="en-AU" sz="1200" dirty="0" smtClean="0">
                <a:ea typeface="ＭＳ Ｐゴシック" pitchFamily="84" charset="-128"/>
              </a:rPr>
              <a:t>Participatory Action Research (PAR) is a method where community researchers participate in all parts of the research. It shows how we work as local researchers; how we can bring our skills into community research. </a:t>
            </a:r>
          </a:p>
          <a:p>
            <a:pPr>
              <a:lnSpc>
                <a:spcPct val="150000"/>
              </a:lnSpc>
            </a:pPr>
            <a:endParaRPr lang="en-AU" sz="1200" dirty="0" smtClean="0">
              <a:ea typeface="ＭＳ Ｐゴシック" pitchFamily="84" charset="-128"/>
            </a:endParaRPr>
          </a:p>
          <a:p>
            <a:pPr>
              <a:lnSpc>
                <a:spcPct val="150000"/>
              </a:lnSpc>
            </a:pPr>
            <a:r>
              <a:rPr lang="en-AU" sz="1200" dirty="0" smtClean="0">
                <a:ea typeface="ＭＳ Ｐゴシック" pitchFamily="84" charset="-128"/>
              </a:rPr>
              <a:t>The Safe Driving survey findings were presented in Western </a:t>
            </a:r>
            <a:r>
              <a:rPr lang="en-AU" sz="1200" dirty="0" err="1" smtClean="0">
                <a:ea typeface="ＭＳ Ｐゴシック" pitchFamily="84" charset="-128"/>
              </a:rPr>
              <a:t>Arrarnta</a:t>
            </a:r>
            <a:r>
              <a:rPr lang="en-AU" sz="1200" dirty="0" smtClean="0">
                <a:ea typeface="ＭＳ Ｐゴシック" pitchFamily="84" charset="-128"/>
              </a:rPr>
              <a:t> to Wurla Nyinta. Speaking now about Ntaria Community Research we can say that the researchers have brought high quality research findings to Wurla Nyinta, the Local Reference Group, to assist in community decision making. </a:t>
            </a:r>
          </a:p>
          <a:p>
            <a:pPr>
              <a:lnSpc>
                <a:spcPct val="150000"/>
              </a:lnSpc>
            </a:pPr>
            <a:r>
              <a:rPr lang="en-AU" sz="1200" dirty="0" smtClean="0">
                <a:ea typeface="ＭＳ Ｐゴシック" pitchFamily="84" charset="-128"/>
              </a:rPr>
              <a:t> </a:t>
            </a:r>
          </a:p>
          <a:p>
            <a:endParaRPr lang="en-AU" sz="1200" dirty="0" smtClean="0">
              <a:ea typeface="ＭＳ Ｐゴシック" pitchFamily="84" charset="-128"/>
            </a:endParaRPr>
          </a:p>
          <a:p>
            <a:endParaRPr lang="en-AU" sz="1200" dirty="0" smtClean="0">
              <a:ea typeface="ＭＳ Ｐゴシック" pitchFamily="8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AE001458-2BE1-4DDF-BD0A-E9987B258316}" type="slidenum">
              <a:rPr lang="en-US" altLang="zh-TW" sz="1200" smtClean="0"/>
              <a:pPr/>
              <a:t>7</a:t>
            </a:fld>
            <a:endParaRPr lang="en-US" altLang="zh-TW"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smtClean="0">
                <a:ea typeface="ＭＳ Ｐゴシック"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dirty="0" smtClean="0">
                <a:ea typeface="ＭＳ Ｐゴシック" pitchFamily="84" charset="-128"/>
              </a:rPr>
              <a:t>The community people who do the surveys and focus groups with us are able to be part of the decision-making because we take their opinions forward through our research reports.  Without this research that wouldn’t be happening and Wurla Nyinta might not hear so much from the community.</a:t>
            </a:r>
          </a:p>
          <a:p>
            <a:endParaRPr lang="en-AU" dirty="0" smtClean="0">
              <a:ea typeface="ＭＳ Ｐゴシック" pitchFamily="84" charset="-128"/>
            </a:endParaRPr>
          </a:p>
          <a:p>
            <a:r>
              <a:rPr lang="en-AU" dirty="0" smtClean="0">
                <a:ea typeface="ＭＳ Ｐゴシック" pitchFamily="84" charset="-128"/>
              </a:rPr>
              <a:t>We have done the first cycle of research about the LIP Community Action on Safe Driving. We wrote a survey and surveyed 20% of the drivers in all those age groups in the community who are over 18 years and under 65 years old. </a:t>
            </a:r>
          </a:p>
          <a:p>
            <a:r>
              <a:rPr lang="en-AU" dirty="0" smtClean="0">
                <a:ea typeface="ＭＳ Ｐゴシック" pitchFamily="84" charset="-128"/>
              </a:rPr>
              <a:t> </a:t>
            </a:r>
          </a:p>
          <a:p>
            <a:r>
              <a:rPr lang="en-AU" dirty="0" smtClean="0">
                <a:ea typeface="ＭＳ Ｐゴシック" pitchFamily="84" charset="-128"/>
              </a:rPr>
              <a:t>The results led us to design a second cycle of research about Safe Driving through using a focus group and photographs we’ve taken about vehicle maintenance and safety in Ntaria. </a:t>
            </a:r>
          </a:p>
          <a:p>
            <a:r>
              <a:rPr lang="en-AU" dirty="0" smtClean="0">
                <a:ea typeface="ＭＳ Ｐゴシック" pitchFamily="84" charset="-128"/>
              </a:rPr>
              <a:t> </a:t>
            </a:r>
          </a:p>
          <a:p>
            <a:endParaRPr lang="en-AU" dirty="0" smtClean="0">
              <a:ea typeface="ＭＳ Ｐゴシック" pitchFamily="8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BB49B64D-D94C-4E35-8B12-5DBAADB36A7E}" type="slidenum">
              <a:rPr lang="en-US" altLang="zh-TW" sz="1200" smtClean="0"/>
              <a:pPr/>
              <a:t>8</a:t>
            </a:fld>
            <a:endParaRPr lang="en-US" altLang="zh-TW"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b="0" dirty="0" smtClean="0">
                <a:ea typeface="ＭＳ Ｐゴシック" pitchFamily="84" charset="-128"/>
              </a:rPr>
              <a:t>Hello my name is Mark </a:t>
            </a:r>
            <a:r>
              <a:rPr lang="en-AU" b="0" dirty="0" err="1" smtClean="0">
                <a:ea typeface="ＭＳ Ｐゴシック" pitchFamily="84" charset="-128"/>
              </a:rPr>
              <a:t>Inkamala</a:t>
            </a:r>
            <a:r>
              <a:rPr lang="en-AU" b="0" dirty="0" smtClean="0">
                <a:ea typeface="ＭＳ Ｐゴシック" pitchFamily="84" charset="-128"/>
              </a:rPr>
              <a:t>, I think this work is really important because</a:t>
            </a:r>
            <a:r>
              <a:rPr lang="en-AU" b="0" baseline="0" dirty="0" smtClean="0">
                <a:ea typeface="ＭＳ Ｐゴシック" pitchFamily="84" charset="-128"/>
              </a:rPr>
              <a:t> community researchers can really talk and speak to others at </a:t>
            </a:r>
            <a:r>
              <a:rPr lang="en-AU" b="0" baseline="0" dirty="0" err="1" smtClean="0">
                <a:ea typeface="ＭＳ Ｐゴシック" pitchFamily="84" charset="-128"/>
              </a:rPr>
              <a:t>Ntaria</a:t>
            </a:r>
            <a:r>
              <a:rPr lang="en-AU" b="0" baseline="0" dirty="0" smtClean="0">
                <a:ea typeface="ＭＳ Ｐゴシック" pitchFamily="84" charset="-128"/>
              </a:rPr>
              <a:t> in language and people trust us to listen to what they really mean. Then we can take this to </a:t>
            </a:r>
            <a:r>
              <a:rPr lang="en-AU" b="0" baseline="0" dirty="0" err="1" smtClean="0">
                <a:ea typeface="ＭＳ Ｐゴシック" pitchFamily="84" charset="-128"/>
              </a:rPr>
              <a:t>Wurla</a:t>
            </a:r>
            <a:r>
              <a:rPr lang="en-AU" b="0" baseline="0" dirty="0" smtClean="0">
                <a:ea typeface="ＭＳ Ｐゴシック" pitchFamily="84" charset="-128"/>
              </a:rPr>
              <a:t> </a:t>
            </a:r>
            <a:r>
              <a:rPr lang="en-AU" b="0" baseline="0" dirty="0" err="1" smtClean="0">
                <a:ea typeface="ＭＳ Ｐゴシック" pitchFamily="84" charset="-128"/>
              </a:rPr>
              <a:t>Nyinta</a:t>
            </a:r>
            <a:r>
              <a:rPr lang="en-AU" b="0" baseline="0" dirty="0" smtClean="0">
                <a:ea typeface="ＭＳ Ｐゴシック" pitchFamily="84" charset="-128"/>
              </a:rPr>
              <a:t> and to </a:t>
            </a:r>
            <a:r>
              <a:rPr lang="en-AU" b="0" baseline="0" dirty="0" err="1" smtClean="0">
                <a:ea typeface="ＭＳ Ｐゴシック" pitchFamily="84" charset="-128"/>
              </a:rPr>
              <a:t>FaHCSIA</a:t>
            </a:r>
            <a:r>
              <a:rPr lang="en-AU" b="0" baseline="0" dirty="0" smtClean="0">
                <a:ea typeface="ＭＳ Ｐゴシック" pitchFamily="84" charset="-128"/>
              </a:rPr>
              <a:t> and tell them how things can change in our community.</a:t>
            </a:r>
            <a:endParaRPr lang="en-AU" b="0" dirty="0" smtClean="0">
              <a:ea typeface="ＭＳ Ｐゴシック" pitchFamily="84" charset="-128"/>
            </a:endParaRPr>
          </a:p>
          <a:p>
            <a:endParaRPr lang="en-AU" dirty="0" smtClean="0">
              <a:ea typeface="ＭＳ Ｐゴシック" pitchFamily="84" charset="-128"/>
            </a:endParaRPr>
          </a:p>
          <a:p>
            <a:r>
              <a:rPr lang="en-AU" dirty="0" smtClean="0">
                <a:ea typeface="ＭＳ Ｐゴシック" pitchFamily="84" charset="-128"/>
              </a:rPr>
              <a:t>When I run the focus groups or talk to community about research I speak Western </a:t>
            </a:r>
            <a:r>
              <a:rPr lang="en-AU" dirty="0" err="1" smtClean="0">
                <a:ea typeface="ＭＳ Ｐゴシック" pitchFamily="84" charset="-128"/>
              </a:rPr>
              <a:t>Arrarnta</a:t>
            </a:r>
            <a:r>
              <a:rPr lang="en-AU" dirty="0" smtClean="0">
                <a:ea typeface="ＭＳ Ｐゴシック" pitchFamily="84" charset="-128"/>
              </a:rPr>
              <a:t> because it’s the easiest way to get through to people. I get better stories and information because people open themselves easily to talk about the questions I ask. They feel comfortable.</a:t>
            </a:r>
          </a:p>
          <a:p>
            <a:endParaRPr lang="en-AU" dirty="0" smtClean="0">
              <a:ea typeface="ＭＳ Ｐゴシック" pitchFamily="84" charset="-128"/>
            </a:endParaRPr>
          </a:p>
          <a:p>
            <a:r>
              <a:rPr lang="en-AU" dirty="0" smtClean="0">
                <a:ea typeface="ＭＳ Ｐゴシック" pitchFamily="84" charset="-128"/>
              </a:rPr>
              <a:t>We work outside when we can, in a circle.</a:t>
            </a:r>
          </a:p>
          <a:p>
            <a:endParaRPr lang="en-AU" dirty="0" smtClean="0">
              <a:ea typeface="ＭＳ Ｐゴシック" pitchFamily="84" charset="-128"/>
            </a:endParaRPr>
          </a:p>
          <a:p>
            <a:r>
              <a:rPr lang="en-AU" dirty="0" smtClean="0">
                <a:ea typeface="ＭＳ Ｐゴシック" pitchFamily="84" charset="-128"/>
              </a:rPr>
              <a:t>In this focus group I use photos that the research team took. We did that because the photos get people thinking and talking about the same thing – looking at the same thing together.</a:t>
            </a:r>
          </a:p>
          <a:p>
            <a:endParaRPr lang="en-AU" dirty="0" smtClean="0">
              <a:ea typeface="ＭＳ Ｐゴシック" pitchFamily="84" charset="-128"/>
            </a:endParaRPr>
          </a:p>
          <a:p>
            <a:r>
              <a:rPr lang="en-AU" dirty="0" smtClean="0">
                <a:ea typeface="ＭＳ Ｐゴシック" pitchFamily="84" charset="-128"/>
              </a:rPr>
              <a:t>This group are </a:t>
            </a:r>
            <a:r>
              <a:rPr lang="en-AU" dirty="0" err="1" smtClean="0">
                <a:ea typeface="ＭＳ Ｐゴシック" pitchFamily="84" charset="-128"/>
              </a:rPr>
              <a:t>Tuwunpa</a:t>
            </a:r>
            <a:r>
              <a:rPr lang="en-AU" dirty="0" smtClean="0">
                <a:ea typeface="ＭＳ Ｐゴシック" pitchFamily="84" charset="-128"/>
              </a:rPr>
              <a:t> Rangers, and you can see they work together as younger and older men in a group.</a:t>
            </a:r>
          </a:p>
          <a:p>
            <a:endParaRPr lang="en-AU" dirty="0" smtClean="0">
              <a:ea typeface="ＭＳ Ｐゴシック" pitchFamily="84" charset="-128"/>
            </a:endParaRPr>
          </a:p>
          <a:p>
            <a:r>
              <a:rPr lang="en-AU" dirty="0" smtClean="0">
                <a:ea typeface="ＭＳ Ｐゴシック" pitchFamily="84" charset="-128"/>
              </a:rPr>
              <a:t>In the focus group we are thinking and talking about safety, about the dangers they have experienced and about ideas for the community as ways to improve things around safe driving. The main ideas so far are: </a:t>
            </a:r>
          </a:p>
          <a:p>
            <a:endParaRPr lang="en-AU" dirty="0" smtClean="0">
              <a:ea typeface="ＭＳ Ｐゴシック" pitchFamily="84" charset="-128"/>
            </a:endParaRPr>
          </a:p>
          <a:p>
            <a:pPr>
              <a:buFont typeface="Arial" pitchFamily="34" charset="0"/>
              <a:buChar char="•"/>
            </a:pPr>
            <a:r>
              <a:rPr lang="en-AU" dirty="0" smtClean="0">
                <a:ea typeface="ＭＳ Ｐゴシック" pitchFamily="84" charset="-128"/>
              </a:rPr>
              <a:t>To have a mechanic and workshop on the community, and make it accessible for people living there to learn and to do better maintenance on their own cars.</a:t>
            </a:r>
          </a:p>
          <a:p>
            <a:pPr>
              <a:buFont typeface="Arial" pitchFamily="34" charset="0"/>
              <a:buChar char="•"/>
            </a:pPr>
            <a:r>
              <a:rPr lang="en-AU" dirty="0" smtClean="0">
                <a:ea typeface="ＭＳ Ｐゴシック" pitchFamily="84" charset="-128"/>
              </a:rPr>
              <a:t>To get better driver training for young people, both young women, girls, young men, boys.</a:t>
            </a:r>
          </a:p>
          <a:p>
            <a:pPr>
              <a:buFont typeface="Arial" pitchFamily="34" charset="0"/>
              <a:buChar char="•"/>
            </a:pPr>
            <a:r>
              <a:rPr lang="en-AU" dirty="0" smtClean="0">
                <a:ea typeface="ＭＳ Ｐゴシック" pitchFamily="84" charset="-128"/>
              </a:rPr>
              <a:t>To have licence training and road rules and safety taught in </a:t>
            </a:r>
            <a:r>
              <a:rPr lang="en-AU" dirty="0" err="1" smtClean="0">
                <a:ea typeface="ＭＳ Ｐゴシック" pitchFamily="84" charset="-128"/>
              </a:rPr>
              <a:t>Arranta</a:t>
            </a:r>
            <a:r>
              <a:rPr lang="en-AU" dirty="0" smtClean="0">
                <a:ea typeface="ＭＳ Ｐゴシック" pitchFamily="84" charset="-128"/>
              </a:rPr>
              <a:t> as well as English, for people to learn safety in their own language and understand that way first.</a:t>
            </a:r>
          </a:p>
          <a:p>
            <a:endParaRPr lang="en-AU" dirty="0" smtClean="0">
              <a:ea typeface="ＭＳ Ｐゴシック" pitchFamily="84" charset="-128"/>
            </a:endParaRPr>
          </a:p>
          <a:p>
            <a:r>
              <a:rPr lang="en-AU" dirty="0" smtClean="0">
                <a:ea typeface="ＭＳ Ｐゴシック" pitchFamily="84" charset="-128"/>
              </a:rPr>
              <a:t>These are ideas we take to Wurla Nyinta – our local reference group.  They are telling us to keep going with the research, and develop these ideas up more. We always take our research back to them for comment and feedback.</a:t>
            </a:r>
            <a:endParaRPr lang="en-AU" b="1" dirty="0" smtClean="0">
              <a:ea typeface="ＭＳ Ｐゴシック" pitchFamily="84" charset="-128"/>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968D89C1-6598-47FC-AE39-23ED07625E22}" type="slidenum">
              <a:rPr lang="en-US" altLang="zh-TW" sz="1200" smtClean="0"/>
              <a:pPr/>
              <a:t>9</a:t>
            </a:fld>
            <a:endParaRPr lang="en-US" altLang="zh-TW"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41D44D12-A8BD-49E3-AC4C-DB1DAD7F2562}" type="datetime1">
              <a:rPr lang="en-US"/>
              <a:pPr>
                <a:defRPr/>
              </a:pPr>
              <a:t>9/13/2011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403E4B-B8CA-4E73-B0E9-6F25AF0759C1}" type="slidenum">
              <a:rPr lang="en-US" altLang="zh-TW"/>
              <a:pPr>
                <a:defRPr/>
              </a:pPr>
              <a:t>‹#›</a:t>
            </a:fld>
            <a:endParaRPr lang="en-US" altLang="zh-TW"/>
          </a:p>
        </p:txBody>
      </p:sp>
    </p:spTree>
    <p:extLst>
      <p:ext uri="{BB962C8B-B14F-4D97-AF65-F5344CB8AC3E}">
        <p14:creationId xmlns:p14="http://schemas.microsoft.com/office/powerpoint/2010/main" val="1924029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F502E5FD-5AA6-4E9E-94D6-B70ACD19CEA2}" type="datetime1">
              <a:rPr lang="en-US"/>
              <a:pPr>
                <a:defRPr/>
              </a:pPr>
              <a:t>9/13/2011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B2D1BD-FA40-440C-A68B-2533DDA8D874}" type="slidenum">
              <a:rPr lang="en-US" altLang="zh-TW"/>
              <a:pPr>
                <a:defRPr/>
              </a:pPr>
              <a:t>‹#›</a:t>
            </a:fld>
            <a:endParaRPr lang="en-US" altLang="zh-TW"/>
          </a:p>
        </p:txBody>
      </p:sp>
    </p:spTree>
    <p:extLst>
      <p:ext uri="{BB962C8B-B14F-4D97-AF65-F5344CB8AC3E}">
        <p14:creationId xmlns:p14="http://schemas.microsoft.com/office/powerpoint/2010/main" val="2995283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CAA5A3D7-F62D-4F35-8425-691F9571EEBE}" type="datetime1">
              <a:rPr lang="en-US"/>
              <a:pPr>
                <a:defRPr/>
              </a:pPr>
              <a:t>9/13/2011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6B3A55-0F50-4437-8962-910A7C1B3F50}" type="slidenum">
              <a:rPr lang="en-US" altLang="zh-TW"/>
              <a:pPr>
                <a:defRPr/>
              </a:pPr>
              <a:t>‹#›</a:t>
            </a:fld>
            <a:endParaRPr lang="en-US" altLang="zh-TW"/>
          </a:p>
        </p:txBody>
      </p:sp>
    </p:spTree>
    <p:extLst>
      <p:ext uri="{BB962C8B-B14F-4D97-AF65-F5344CB8AC3E}">
        <p14:creationId xmlns:p14="http://schemas.microsoft.com/office/powerpoint/2010/main" val="197604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BEE3545A-E751-446D-B70B-2F238D8EB652}" type="datetime1">
              <a:rPr lang="en-US"/>
              <a:pPr>
                <a:defRPr/>
              </a:pPr>
              <a:t>9/13/2011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2BA56F-96F4-4464-A038-746B7D838DFE}" type="slidenum">
              <a:rPr lang="en-US" altLang="zh-TW"/>
              <a:pPr>
                <a:defRPr/>
              </a:pPr>
              <a:t>‹#›</a:t>
            </a:fld>
            <a:endParaRPr lang="en-US" altLang="zh-TW"/>
          </a:p>
        </p:txBody>
      </p:sp>
    </p:spTree>
    <p:extLst>
      <p:ext uri="{BB962C8B-B14F-4D97-AF65-F5344CB8AC3E}">
        <p14:creationId xmlns:p14="http://schemas.microsoft.com/office/powerpoint/2010/main" val="302259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C46E82-DF81-4E1E-9D73-10FC92031394}" type="datetime1">
              <a:rPr lang="en-US"/>
              <a:pPr>
                <a:defRPr/>
              </a:pPr>
              <a:t>9/13/2011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39DE97-1EB3-4136-B197-F92CBE7E31FA}" type="slidenum">
              <a:rPr lang="en-US" altLang="zh-TW"/>
              <a:pPr>
                <a:defRPr/>
              </a:pPr>
              <a:t>‹#›</a:t>
            </a:fld>
            <a:endParaRPr lang="en-US" altLang="zh-TW"/>
          </a:p>
        </p:txBody>
      </p:sp>
    </p:spTree>
    <p:extLst>
      <p:ext uri="{BB962C8B-B14F-4D97-AF65-F5344CB8AC3E}">
        <p14:creationId xmlns:p14="http://schemas.microsoft.com/office/powerpoint/2010/main" val="190455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30D34AE0-2192-4777-9BBE-E7769AAAF5B8}" type="datetime1">
              <a:rPr lang="en-US"/>
              <a:pPr>
                <a:defRPr/>
              </a:pPr>
              <a:t>9/13/2011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E30EAF-70A3-4EFB-8FB8-FA7FF4A1F73C}" type="slidenum">
              <a:rPr lang="en-US" altLang="zh-TW"/>
              <a:pPr>
                <a:defRPr/>
              </a:pPr>
              <a:t>‹#›</a:t>
            </a:fld>
            <a:endParaRPr lang="en-US" altLang="zh-TW"/>
          </a:p>
        </p:txBody>
      </p:sp>
    </p:spTree>
    <p:extLst>
      <p:ext uri="{BB962C8B-B14F-4D97-AF65-F5344CB8AC3E}">
        <p14:creationId xmlns:p14="http://schemas.microsoft.com/office/powerpoint/2010/main" val="260143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B8442DCA-12AC-49ED-93F4-167002C4B6A5}" type="datetime1">
              <a:rPr lang="en-US"/>
              <a:pPr>
                <a:defRPr/>
              </a:pPr>
              <a:t>9/13/2011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46DCD76-B1AB-4004-B88B-1491A2A0D042}" type="slidenum">
              <a:rPr lang="en-US" altLang="zh-TW"/>
              <a:pPr>
                <a:defRPr/>
              </a:pPr>
              <a:t>‹#›</a:t>
            </a:fld>
            <a:endParaRPr lang="en-US" altLang="zh-TW"/>
          </a:p>
        </p:txBody>
      </p:sp>
    </p:spTree>
    <p:extLst>
      <p:ext uri="{BB962C8B-B14F-4D97-AF65-F5344CB8AC3E}">
        <p14:creationId xmlns:p14="http://schemas.microsoft.com/office/powerpoint/2010/main" val="33890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95AA2678-4A0E-4920-AF8B-17B539C07CC0}" type="datetime1">
              <a:rPr lang="en-US"/>
              <a:pPr>
                <a:defRPr/>
              </a:pPr>
              <a:t>9/13/2011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433F44-9084-460B-AE83-359BA366D4E7}" type="slidenum">
              <a:rPr lang="en-US" altLang="zh-TW"/>
              <a:pPr>
                <a:defRPr/>
              </a:pPr>
              <a:t>‹#›</a:t>
            </a:fld>
            <a:endParaRPr lang="en-US" altLang="zh-TW"/>
          </a:p>
        </p:txBody>
      </p:sp>
    </p:spTree>
    <p:extLst>
      <p:ext uri="{BB962C8B-B14F-4D97-AF65-F5344CB8AC3E}">
        <p14:creationId xmlns:p14="http://schemas.microsoft.com/office/powerpoint/2010/main" val="24846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FE3096-56FF-47D2-B0E6-2486489AD68F}" type="datetime1">
              <a:rPr lang="en-US"/>
              <a:pPr>
                <a:defRPr/>
              </a:pPr>
              <a:t>9/13/2011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FAD92B-5E62-4128-97C7-B274A9B0ADFE}" type="slidenum">
              <a:rPr lang="en-US" altLang="zh-TW"/>
              <a:pPr>
                <a:defRPr/>
              </a:pPr>
              <a:t>‹#›</a:t>
            </a:fld>
            <a:endParaRPr lang="en-US" altLang="zh-TW"/>
          </a:p>
        </p:txBody>
      </p:sp>
    </p:spTree>
    <p:extLst>
      <p:ext uri="{BB962C8B-B14F-4D97-AF65-F5344CB8AC3E}">
        <p14:creationId xmlns:p14="http://schemas.microsoft.com/office/powerpoint/2010/main" val="149719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A5C3D6-796E-4F4E-A654-402E7F6B3267}" type="datetime1">
              <a:rPr lang="en-US"/>
              <a:pPr>
                <a:defRPr/>
              </a:pPr>
              <a:t>9/13/2011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BC974F-F01D-48C5-BDE1-3CA468C7399A}" type="slidenum">
              <a:rPr lang="en-US" altLang="zh-TW"/>
              <a:pPr>
                <a:defRPr/>
              </a:pPr>
              <a:t>‹#›</a:t>
            </a:fld>
            <a:endParaRPr lang="en-US" altLang="zh-TW"/>
          </a:p>
        </p:txBody>
      </p:sp>
    </p:spTree>
    <p:extLst>
      <p:ext uri="{BB962C8B-B14F-4D97-AF65-F5344CB8AC3E}">
        <p14:creationId xmlns:p14="http://schemas.microsoft.com/office/powerpoint/2010/main" val="382543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618CE1-3E26-4E86-A202-845024293350}" type="datetime1">
              <a:rPr lang="en-US"/>
              <a:pPr>
                <a:defRPr/>
              </a:pPr>
              <a:t>9/13/2011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662AD6-DC63-4ECC-AF14-7ADE1C97F231}" type="slidenum">
              <a:rPr lang="en-US" altLang="zh-TW"/>
              <a:pPr>
                <a:defRPr/>
              </a:pPr>
              <a:t>‹#›</a:t>
            </a:fld>
            <a:endParaRPr lang="en-US" altLang="zh-TW"/>
          </a:p>
        </p:txBody>
      </p:sp>
    </p:spTree>
    <p:extLst>
      <p:ext uri="{BB962C8B-B14F-4D97-AF65-F5344CB8AC3E}">
        <p14:creationId xmlns:p14="http://schemas.microsoft.com/office/powerpoint/2010/main" val="1044425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85A97A1-4C7C-4C98-A68C-BFEA9E947E11}" type="datetime1">
              <a:rPr lang="en-US"/>
              <a:pPr>
                <a:defRPr/>
              </a:pPr>
              <a:t>9/13/2011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03AA7AC-AC15-4FD6-87E1-88E086A0F314}" type="slidenum">
              <a:rPr lang="en-US" altLang="zh-TW"/>
              <a:pPr>
                <a:defRPr/>
              </a:pPr>
              <a:t>‹#›</a:t>
            </a:fld>
            <a:endParaRPr lang="en-US" altLang="zh-TW"/>
          </a:p>
        </p:txBody>
      </p:sp>
      <p:pic>
        <p:nvPicPr>
          <p:cNvPr id="1031" name="Picture 6" descr="Inside_dark"/>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crc-rep.com.au/" TargetMode="External"/><Relationship Id="rId3" Type="http://schemas.openxmlformats.org/officeDocument/2006/relationships/image" Target="../media/image3.png"/><Relationship Id="rId7" Type="http://schemas.openxmlformats.org/officeDocument/2006/relationships/hyperlink" Target="http://www.nintione.com.a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2771775" y="6443663"/>
            <a:ext cx="61214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spcBef>
                <a:spcPct val="50000"/>
              </a:spcBef>
            </a:pPr>
            <a:r>
              <a:rPr lang="en-US" altLang="zh-TW" sz="1000">
                <a:solidFill>
                  <a:schemeClr val="bg1"/>
                </a:solidFill>
              </a:rPr>
              <a:t>&lt;</a:t>
            </a:r>
            <a:r>
              <a:rPr lang="en-US" altLang="zh-TW" sz="1000"/>
              <a:t>Australasian Evaluation Society  2011 International Conference, Sydney September 2011_presentation</a:t>
            </a:r>
          </a:p>
        </p:txBody>
      </p:sp>
      <p:pic>
        <p:nvPicPr>
          <p:cNvPr id="4" name="Picture 106" descr="G:\Ninti_One_Limited\NOL_Operations\NOL_Comms\Templates &amp; Logos\NOL Templates\Forms in template\NOL Org chart_Page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4" b="4074"/>
          <a:stretch/>
        </p:blipFill>
        <p:spPr bwMode="auto">
          <a:xfrm>
            <a:off x="0" y="62830"/>
            <a:ext cx="91440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4572000" y="4653285"/>
            <a:ext cx="3522433" cy="1295995"/>
          </a:xfrm>
          <a:solidFill>
            <a:schemeClr val="accent1">
              <a:lumMod val="20000"/>
              <a:lumOff val="80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a:lstStyle/>
          <a:p>
            <a:pPr eaLnBrk="1" hangingPunct="1"/>
            <a:r>
              <a:rPr lang="en-AU" altLang="zh-TW" sz="2000" i="1" dirty="0" smtClean="0"/>
              <a:t>Strengthening Community Research in Remote Service Delivery at Ntaria and Yuendumu</a:t>
            </a:r>
            <a:endParaRPr lang="zh-TW" sz="2000" i="1" dirty="0" smtClean="0"/>
          </a:p>
        </p:txBody>
      </p:sp>
      <p:sp>
        <p:nvSpPr>
          <p:cNvPr id="2" name="U-Turn Arrow 1"/>
          <p:cNvSpPr/>
          <p:nvPr/>
        </p:nvSpPr>
        <p:spPr>
          <a:xfrm rot="5400000">
            <a:off x="6120172" y="2816932"/>
            <a:ext cx="3960440" cy="1008112"/>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5776" y="2348880"/>
            <a:ext cx="184731" cy="461665"/>
          </a:xfrm>
          <a:prstGeom prst="rect">
            <a:avLst/>
          </a:prstGeom>
          <a:noFill/>
        </p:spPr>
        <p:txBody>
          <a:bodyPr wrap="none" rtlCol="0">
            <a:spAutoFit/>
          </a:bodyPr>
          <a:lstStyle/>
          <a:p>
            <a:endParaRPr lang="en-AU" dirty="0"/>
          </a:p>
        </p:txBody>
      </p:sp>
      <p:sp>
        <p:nvSpPr>
          <p:cNvPr id="6" name="Rectangle 5"/>
          <p:cNvSpPr/>
          <p:nvPr/>
        </p:nvSpPr>
        <p:spPr>
          <a:xfrm>
            <a:off x="144016" y="692696"/>
            <a:ext cx="8892480" cy="4401205"/>
          </a:xfrm>
          <a:prstGeom prst="rect">
            <a:avLst/>
          </a:prstGeom>
        </p:spPr>
        <p:txBody>
          <a:bodyPr wrap="square">
            <a:spAutoFit/>
          </a:bodyPr>
          <a:lstStyle/>
          <a:p>
            <a:r>
              <a:rPr lang="en-AU" sz="2000" dirty="0" smtClean="0"/>
              <a:t>The board of </a:t>
            </a:r>
            <a:r>
              <a:rPr lang="en-AU" sz="2000" dirty="0" err="1" smtClean="0"/>
              <a:t>Ninti</a:t>
            </a:r>
            <a:r>
              <a:rPr lang="en-AU" sz="2000" dirty="0" smtClean="0"/>
              <a:t> One supports the aim of building research capacity in remote communities across the breadth of the organisation including in major research projects undertaken through the Cooperative Research Centre for Remote Economic Participation (CRC-REP). </a:t>
            </a:r>
          </a:p>
          <a:p>
            <a:endParaRPr lang="en-AU" sz="2000" dirty="0" smtClean="0"/>
          </a:p>
          <a:p>
            <a:r>
              <a:rPr lang="en-AU" sz="2000" dirty="0" err="1" smtClean="0"/>
              <a:t>Ninti</a:t>
            </a:r>
            <a:r>
              <a:rPr lang="en-AU" sz="2000" dirty="0" smtClean="0"/>
              <a:t> One recognises that the goal of sustainable, healthy and viable remote communities is intrinsically linked with the participation, ownership and partnership of the residents of those remote communities, and their capacity to engage in meaningful economic activity. </a:t>
            </a:r>
          </a:p>
          <a:p>
            <a:endParaRPr lang="en-AU" sz="2000" dirty="0" smtClean="0"/>
          </a:p>
          <a:p>
            <a:r>
              <a:rPr lang="en-AU" sz="2000" dirty="0" err="1" smtClean="0"/>
              <a:t>Ninti</a:t>
            </a:r>
            <a:r>
              <a:rPr lang="en-AU" sz="2000" dirty="0" smtClean="0"/>
              <a:t> One supports development of remote community research hubs where multi-lingual community members undertake high quality research; and the research is of direct benefit to those communities, and may be made available to an inter-cultural audience</a:t>
            </a:r>
            <a:endParaRPr lang="en-AU"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E:\Photos for JUDY\Watersmart-1.GIF"/>
          <p:cNvPicPr>
            <a:picLocks noChangeAspect="1" noChangeArrowheads="1"/>
          </p:cNvPicPr>
          <p:nvPr/>
        </p:nvPicPr>
        <p:blipFill>
          <a:blip r:embed="rId3" cstate="print"/>
          <a:srcRect/>
          <a:stretch>
            <a:fillRect/>
          </a:stretch>
        </p:blipFill>
        <p:spPr bwMode="auto">
          <a:xfrm>
            <a:off x="107950" y="71438"/>
            <a:ext cx="3984625" cy="2636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294" name="Picture 6" descr="E:\Photos for JUDY\hand harvest CVA_11.2.08 (2).JPG"/>
          <p:cNvPicPr>
            <a:picLocks noChangeAspect="1" noChangeArrowheads="1"/>
          </p:cNvPicPr>
          <p:nvPr/>
        </p:nvPicPr>
        <p:blipFill>
          <a:blip r:embed="rId4" cstate="print"/>
          <a:srcRect/>
          <a:stretch>
            <a:fillRect/>
          </a:stretch>
        </p:blipFill>
        <p:spPr bwMode="auto">
          <a:xfrm>
            <a:off x="7004496" y="3213100"/>
            <a:ext cx="2032000" cy="2708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295" name="Picture 7" descr="E:\Photos for JUDY\9.021_Asp-Broome_20.JPG"/>
          <p:cNvPicPr>
            <a:picLocks noChangeAspect="1" noChangeArrowheads="1"/>
          </p:cNvPicPr>
          <p:nvPr/>
        </p:nvPicPr>
        <p:blipFill>
          <a:blip r:embed="rId5" cstate="print"/>
          <a:srcRect/>
          <a:stretch>
            <a:fillRect/>
          </a:stretch>
        </p:blipFill>
        <p:spPr bwMode="auto">
          <a:xfrm>
            <a:off x="5300663" y="71438"/>
            <a:ext cx="3694112" cy="2636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297" name="Picture 9" descr="E:\Photos for JUDY\Ranald Warby Lynn Brake 5 July.JPG"/>
          <p:cNvPicPr>
            <a:picLocks noChangeAspect="1" noChangeArrowheads="1"/>
          </p:cNvPicPr>
          <p:nvPr/>
        </p:nvPicPr>
        <p:blipFill>
          <a:blip r:embed="rId6" cstate="print"/>
          <a:srcRect/>
          <a:stretch>
            <a:fillRect/>
          </a:stretch>
        </p:blipFill>
        <p:spPr bwMode="auto">
          <a:xfrm>
            <a:off x="107504" y="3313013"/>
            <a:ext cx="2032000" cy="2708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03" name="TextBox 1"/>
          <p:cNvSpPr txBox="1">
            <a:spLocks noChangeArrowheads="1"/>
          </p:cNvSpPr>
          <p:nvPr/>
        </p:nvSpPr>
        <p:spPr bwMode="auto">
          <a:xfrm>
            <a:off x="71438" y="2803525"/>
            <a:ext cx="40845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AU" sz="1200" dirty="0"/>
              <a:t>Above: Water Smart  field workshop</a:t>
            </a:r>
            <a:r>
              <a:rPr lang="en-AU" sz="1200" dirty="0" smtClean="0"/>
              <a:t>, Below: Pastoralists’ </a:t>
            </a:r>
          </a:p>
          <a:p>
            <a:r>
              <a:rPr lang="en-AU" sz="1200" dirty="0" smtClean="0"/>
              <a:t>Water Smart field demonstration</a:t>
            </a:r>
          </a:p>
          <a:p>
            <a:endParaRPr lang="en-AU" sz="1200" dirty="0"/>
          </a:p>
        </p:txBody>
      </p:sp>
      <p:sp>
        <p:nvSpPr>
          <p:cNvPr id="4104" name="TextBox 2"/>
          <p:cNvSpPr txBox="1">
            <a:spLocks noChangeArrowheads="1"/>
          </p:cNvSpPr>
          <p:nvPr/>
        </p:nvSpPr>
        <p:spPr bwMode="auto">
          <a:xfrm>
            <a:off x="5651500" y="2803525"/>
            <a:ext cx="3348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AU" sz="1200"/>
              <a:t>Above: Bush Tomato harvest  onsite planning</a:t>
            </a:r>
          </a:p>
        </p:txBody>
      </p:sp>
      <p:sp>
        <p:nvSpPr>
          <p:cNvPr id="4107" name="TextBox 14"/>
          <p:cNvSpPr txBox="1">
            <a:spLocks noChangeArrowheads="1"/>
          </p:cNvSpPr>
          <p:nvPr/>
        </p:nvSpPr>
        <p:spPr bwMode="auto">
          <a:xfrm>
            <a:off x="7090097" y="6165304"/>
            <a:ext cx="173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AU" sz="1200" dirty="0"/>
              <a:t>Above: Bush tomatoes</a:t>
            </a:r>
          </a:p>
          <a:p>
            <a:r>
              <a:rPr lang="en-AU" sz="1200" dirty="0"/>
              <a:t>harvesting by hand.</a:t>
            </a:r>
          </a:p>
        </p:txBody>
      </p:sp>
      <p:sp>
        <p:nvSpPr>
          <p:cNvPr id="2" name="Rounded Rectangle 1"/>
          <p:cNvSpPr/>
          <p:nvPr/>
        </p:nvSpPr>
        <p:spPr>
          <a:xfrm>
            <a:off x="2281808" y="3126690"/>
            <a:ext cx="4594448" cy="3038613"/>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solidFill>
                <a:schemeClr val="tx1"/>
              </a:solidFill>
              <a:hlinkClick r:id="rId7"/>
            </a:endParaRPr>
          </a:p>
          <a:p>
            <a:pPr algn="ctr"/>
            <a:r>
              <a:rPr lang="en-US" dirty="0" smtClean="0">
                <a:solidFill>
                  <a:schemeClr val="tx1"/>
                </a:solidFill>
                <a:hlinkClick r:id="rId7"/>
              </a:rPr>
              <a:t>For </a:t>
            </a:r>
            <a:r>
              <a:rPr lang="en-US" dirty="0" smtClean="0">
                <a:solidFill>
                  <a:schemeClr val="tx1"/>
                </a:solidFill>
                <a:hlinkClick r:id="rId7"/>
              </a:rPr>
              <a:t>more about our work visit:</a:t>
            </a:r>
          </a:p>
          <a:p>
            <a:pPr algn="ctr"/>
            <a:r>
              <a:rPr lang="en-US" dirty="0" smtClean="0">
                <a:solidFill>
                  <a:schemeClr val="tx1"/>
                </a:solidFill>
                <a:hlinkClick r:id="rId7"/>
              </a:rPr>
              <a:t>www.nintione.com.au</a:t>
            </a:r>
            <a:endParaRPr lang="en-US" dirty="0" smtClean="0">
              <a:solidFill>
                <a:schemeClr val="tx1"/>
              </a:solidFill>
            </a:endParaRPr>
          </a:p>
          <a:p>
            <a:pPr algn="ctr"/>
            <a:r>
              <a:rPr lang="en-US" dirty="0" smtClean="0">
                <a:solidFill>
                  <a:schemeClr val="tx1"/>
                </a:solidFill>
                <a:hlinkClick r:id="rId8"/>
              </a:rPr>
              <a:t>www.crc-rep.com.au</a:t>
            </a: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Or contact </a:t>
            </a:r>
            <a:r>
              <a:rPr lang="en-US" dirty="0">
                <a:solidFill>
                  <a:schemeClr val="tx1"/>
                </a:solidFill>
              </a:rPr>
              <a:t>Mark </a:t>
            </a:r>
            <a:r>
              <a:rPr lang="en-US" dirty="0" smtClean="0">
                <a:solidFill>
                  <a:schemeClr val="tx1"/>
                </a:solidFill>
              </a:rPr>
              <a:t>Ashley</a:t>
            </a:r>
          </a:p>
          <a:p>
            <a:pPr algn="ctr"/>
            <a:r>
              <a:rPr lang="en-US" dirty="0" smtClean="0">
                <a:solidFill>
                  <a:schemeClr val="tx1"/>
                </a:solidFill>
              </a:rPr>
              <a:t>Managing Director, BDU</a:t>
            </a:r>
          </a:p>
          <a:p>
            <a:pPr algn="ctr"/>
            <a:r>
              <a:rPr lang="en-US" dirty="0" smtClean="0">
                <a:solidFill>
                  <a:schemeClr val="tx1"/>
                </a:solidFill>
              </a:rPr>
              <a:t>M: 0488 155 063</a:t>
            </a:r>
            <a:endParaRPr lang="en-US" dirty="0" smtClean="0">
              <a:solidFill>
                <a:schemeClr val="tx1"/>
              </a:solidFill>
            </a:endParaRPr>
          </a:p>
          <a:p>
            <a:pPr algn="ct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3" name="Picture 1033" descr="\\n1-asp-as01\users$\Judith.Lovell\My Pictures\Ntaria 9-043\11-5-11\IMG_1824.JPG"/>
          <p:cNvPicPr>
            <a:picLocks noChangeAspect="1" noChangeArrowheads="1"/>
          </p:cNvPicPr>
          <p:nvPr/>
        </p:nvPicPr>
        <p:blipFill>
          <a:blip r:embed="rId3" cstate="print"/>
          <a:srcRect/>
          <a:stretch>
            <a:fillRect/>
          </a:stretch>
        </p:blipFill>
        <p:spPr bwMode="auto">
          <a:xfrm>
            <a:off x="0" y="0"/>
            <a:ext cx="9144000" cy="5876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075" name="Slide Number Placeholder 3"/>
          <p:cNvSpPr txBox="1">
            <a:spLocks noGrp="1"/>
          </p:cNvSpPr>
          <p:nvPr/>
        </p:nvSpPr>
        <p:spPr bwMode="auto">
          <a:xfrm>
            <a:off x="7016750" y="6477000"/>
            <a:ext cx="1905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015B2C54-B785-4EC4-B770-FC8CBE6579EA}" type="slidenum">
              <a:rPr lang="en-US" altLang="zh-TW" sz="900">
                <a:solidFill>
                  <a:srgbClr val="FF9900"/>
                </a:solidFill>
              </a:rPr>
              <a:pPr algn="r"/>
              <a:t>3</a:t>
            </a:fld>
            <a:endParaRPr lang="en-US" altLang="zh-TW" sz="900">
              <a:solidFill>
                <a:srgbClr val="FF9900"/>
              </a:solidFill>
            </a:endParaRPr>
          </a:p>
        </p:txBody>
      </p:sp>
      <p:sp>
        <p:nvSpPr>
          <p:cNvPr id="3076" name="Rectangle 3"/>
          <p:cNvSpPr>
            <a:spLocks noChangeArrowheads="1"/>
          </p:cNvSpPr>
          <p:nvPr/>
        </p:nvSpPr>
        <p:spPr bwMode="auto">
          <a:xfrm>
            <a:off x="395288" y="5322888"/>
            <a:ext cx="8766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600" dirty="0">
                <a:solidFill>
                  <a:schemeClr val="bg1"/>
                </a:solidFill>
                <a:effectLst>
                  <a:outerShdw blurRad="38100" dist="38100" dir="2700000" algn="tl">
                    <a:srgbClr val="000000">
                      <a:alpha val="43137"/>
                    </a:srgbClr>
                  </a:outerShdw>
                </a:effectLst>
              </a:rPr>
              <a:t>Ntaria Community Researchers’ logo was designed by the Ninti One Ntaria</a:t>
            </a:r>
            <a:r>
              <a:rPr lang="en-US" sz="1600" dirty="0">
                <a:effectLst>
                  <a:outerShdw blurRad="38100" dist="38100" dir="2700000" algn="tl">
                    <a:srgbClr val="000000">
                      <a:alpha val="43137"/>
                    </a:srgbClr>
                  </a:outerShdw>
                </a:effectLst>
              </a:rPr>
              <a:t>. </a:t>
            </a:r>
            <a:r>
              <a:rPr lang="en-US" sz="1600" dirty="0">
                <a:solidFill>
                  <a:schemeClr val="bg1"/>
                </a:solidFill>
                <a:effectLst>
                  <a:outerShdw blurRad="38100" dist="38100" dir="2700000" algn="tl">
                    <a:srgbClr val="000000">
                      <a:alpha val="43137"/>
                    </a:srgbClr>
                  </a:outerShdw>
                </a:effectLst>
              </a:rPr>
              <a:t>research team</a:t>
            </a:r>
            <a:endParaRPr lang="en-US" sz="1600" dirty="0">
              <a:effectLst>
                <a:outerShdw blurRad="38100" dist="38100" dir="2700000" algn="tl">
                  <a:srgbClr val="000000">
                    <a:alpha val="43137"/>
                  </a:srgbClr>
                </a:outerShdw>
              </a:effectLst>
            </a:endParaRPr>
          </a:p>
        </p:txBody>
      </p:sp>
      <p:pic>
        <p:nvPicPr>
          <p:cNvPr id="62472" name="Picture 1032" descr="\\n1-asp-as01\users$\Judith.Lovell\My Pictures\Ntaria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8194" y="188640"/>
            <a:ext cx="3393555" cy="45545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95288" y="-104775"/>
            <a:ext cx="4735512" cy="5140325"/>
          </a:xfrm>
          <a:prstGeom prst="rect">
            <a:avLst/>
          </a:prstGeom>
        </p:spPr>
        <p:txBody>
          <a:bodyPr>
            <a:spAutoFit/>
          </a:bodyPr>
          <a:lstStyle/>
          <a:p>
            <a:pPr>
              <a:defRPr/>
            </a:pPr>
            <a:endParaRPr lang="en-US" i="1" dirty="0"/>
          </a:p>
          <a:p>
            <a:pPr>
              <a:defRPr/>
            </a:pPr>
            <a:r>
              <a:rPr lang="en-US" sz="3600" i="1" dirty="0"/>
              <a:t>When it’s the right time, rain comes, and lightning brings a new start.</a:t>
            </a:r>
          </a:p>
          <a:p>
            <a:pPr>
              <a:defRPr/>
            </a:pPr>
            <a:endParaRPr lang="en-US" i="1" dirty="0"/>
          </a:p>
          <a:p>
            <a:pPr>
              <a:defRPr/>
            </a:pPr>
            <a:endParaRPr lang="en-US" i="1" dirty="0"/>
          </a:p>
          <a:p>
            <a:pPr>
              <a:defRPr/>
            </a:pPr>
            <a:endParaRPr lang="en-US" i="1" dirty="0"/>
          </a:p>
          <a:p>
            <a:pPr>
              <a:defRPr/>
            </a:pPr>
            <a:endParaRPr lang="en-US" i="1" dirty="0"/>
          </a:p>
          <a:p>
            <a:pPr>
              <a:defRPr/>
            </a:pPr>
            <a:endParaRPr lang="en-US" i="1" dirty="0">
              <a:solidFill>
                <a:srgbClr val="CC0000"/>
              </a:solidFill>
            </a:endParaRPr>
          </a:p>
          <a:p>
            <a:pPr>
              <a:defRPr/>
            </a:pPr>
            <a:r>
              <a:rPr lang="en-US" sz="2000" b="1" dirty="0">
                <a:solidFill>
                  <a:schemeClr val="bg1"/>
                </a:solidFill>
                <a:effectLst>
                  <a:outerShdw blurRad="38100" dist="38100" dir="2700000" algn="tl">
                    <a:srgbClr val="000000">
                      <a:alpha val="43137"/>
                    </a:srgbClr>
                  </a:outerShdw>
                </a:effectLst>
              </a:rPr>
              <a:t>Edward </a:t>
            </a:r>
            <a:r>
              <a:rPr lang="en-US" sz="2000" b="1" dirty="0" err="1">
                <a:solidFill>
                  <a:schemeClr val="bg1"/>
                </a:solidFill>
                <a:effectLst>
                  <a:outerShdw blurRad="38100" dist="38100" dir="2700000" algn="tl">
                    <a:srgbClr val="000000">
                      <a:alpha val="43137"/>
                    </a:srgbClr>
                  </a:outerShdw>
                </a:effectLst>
              </a:rPr>
              <a:t>Rontji</a:t>
            </a:r>
            <a:r>
              <a:rPr lang="en-US" sz="2000" b="1" dirty="0">
                <a:solidFill>
                  <a:schemeClr val="bg1"/>
                </a:solidFill>
                <a:effectLst>
                  <a:outerShdw blurRad="38100" dist="38100" dir="2700000" algn="tl">
                    <a:srgbClr val="000000">
                      <a:alpha val="43137"/>
                    </a:srgbClr>
                  </a:outerShdw>
                </a:effectLst>
              </a:rPr>
              <a:t>, 2011. </a:t>
            </a:r>
          </a:p>
          <a:p>
            <a:pPr>
              <a:defRPr/>
            </a:pPr>
            <a:r>
              <a:rPr lang="en-US" sz="2000" dirty="0">
                <a:solidFill>
                  <a:schemeClr val="bg1"/>
                </a:solidFill>
                <a:effectLst>
                  <a:outerShdw blurRad="38100" dist="38100" dir="2700000" algn="tl">
                    <a:srgbClr val="000000">
                      <a:alpha val="43137"/>
                    </a:srgbClr>
                  </a:outerShdw>
                </a:effectLst>
              </a:rPr>
              <a:t>IEO and project cultural mentor at Ntaria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9" name="Picture 13" descr="\\n1-asp-as01\users$\Judith.Lovell\My Pictures\Ntaria 9-043\1-6-11 Ntaria research meeting\JL\IMG_0021JL.JPG"/>
          <p:cNvPicPr>
            <a:picLocks noChangeAspect="1" noChangeArrowheads="1"/>
          </p:cNvPicPr>
          <p:nvPr/>
        </p:nvPicPr>
        <p:blipFill rotWithShape="1">
          <a:blip r:embed="rId3" cstate="print"/>
          <a:srcRect l="7148" t="24267" r="9038" b="19419"/>
          <a:stretch/>
        </p:blipFill>
        <p:spPr bwMode="auto">
          <a:xfrm>
            <a:off x="82550" y="101600"/>
            <a:ext cx="8956675" cy="4513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0665" name="Picture 9" descr="\\n1-asp-as01\users$\Judith.Lovell\My Pictures\Ntaria 9-043\17-3-11\IMG_0003 (3).JPG"/>
          <p:cNvPicPr>
            <a:picLocks noChangeAspect="1" noChangeArrowheads="1"/>
          </p:cNvPicPr>
          <p:nvPr/>
        </p:nvPicPr>
        <p:blipFill rotWithShape="1">
          <a:blip r:embed="rId4" cstate="print"/>
          <a:srcRect l="15068" r="13462"/>
          <a:stretch/>
        </p:blipFill>
        <p:spPr bwMode="auto">
          <a:xfrm>
            <a:off x="2276475" y="3068638"/>
            <a:ext cx="1838325" cy="193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124" name="TextBox 2"/>
          <p:cNvSpPr txBox="1">
            <a:spLocks noChangeArrowheads="1"/>
          </p:cNvSpPr>
          <p:nvPr/>
        </p:nvSpPr>
        <p:spPr bwMode="auto">
          <a:xfrm>
            <a:off x="84138" y="5160963"/>
            <a:ext cx="8955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AU" sz="1200"/>
              <a:t>Top l-r: Mark Inkamala, Mike Lawson, Edward Rontji, Anna-Marie Armstrong, Merissa Emitja, Elsie Patrick, Judith Henderson and Ada Lechleitner prepare report for Wurla Nyinta.</a:t>
            </a:r>
          </a:p>
        </p:txBody>
      </p:sp>
      <p:sp>
        <p:nvSpPr>
          <p:cNvPr id="5125" name="TextBox 3"/>
          <p:cNvSpPr txBox="1">
            <a:spLocks noChangeArrowheads="1"/>
          </p:cNvSpPr>
          <p:nvPr/>
        </p:nvSpPr>
        <p:spPr bwMode="auto">
          <a:xfrm>
            <a:off x="2484438" y="6094413"/>
            <a:ext cx="6946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AU" sz="1200"/>
              <a:t>Bottom; Roslyn Raberaberra and Anna-Marie Armstrong reviewing protocols for translation.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1028" descr="G:\Community Researchers\Amata 9.048\Amata Mimili files\CR Photos\IMG_0313.JPG"/>
          <p:cNvPicPr>
            <a:picLocks noChangeAspect="1" noChangeArrowheads="1"/>
          </p:cNvPicPr>
          <p:nvPr/>
        </p:nvPicPr>
        <p:blipFill>
          <a:blip r:embed="rId3" cstate="print"/>
          <a:srcRect/>
          <a:stretch>
            <a:fillRect/>
          </a:stretch>
        </p:blipFill>
        <p:spPr bwMode="auto">
          <a:xfrm>
            <a:off x="73025" y="115888"/>
            <a:ext cx="2554288" cy="1908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9638" name="Picture 1030" descr="G:\Community Researchers\Amata 9.048\Amata Mimili files\CR Photos\P1010001 (2).JPG"/>
          <p:cNvPicPr>
            <a:picLocks noChangeAspect="1" noChangeArrowheads="1"/>
          </p:cNvPicPr>
          <p:nvPr/>
        </p:nvPicPr>
        <p:blipFill rotWithShape="1">
          <a:blip r:embed="rId4" cstate="print"/>
          <a:srcRect l="21090" t="14523" r="6814" b="24878"/>
          <a:stretch/>
        </p:blipFill>
        <p:spPr bwMode="auto">
          <a:xfrm>
            <a:off x="5772150" y="115888"/>
            <a:ext cx="32639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148" name="Slide Number Placeholder 3"/>
          <p:cNvSpPr txBox="1">
            <a:spLocks noGrp="1"/>
          </p:cNvSpPr>
          <p:nvPr/>
        </p:nvSpPr>
        <p:spPr bwMode="auto">
          <a:xfrm>
            <a:off x="7016750" y="6477000"/>
            <a:ext cx="1905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a:fld id="{51B39372-8892-434D-9013-DDAE466B52D8}" type="slidenum">
              <a:rPr lang="en-US" altLang="zh-TW" sz="900">
                <a:solidFill>
                  <a:schemeClr val="bg1"/>
                </a:solidFill>
              </a:rPr>
              <a:pPr algn="r"/>
              <a:t>5</a:t>
            </a:fld>
            <a:endParaRPr lang="en-US" altLang="zh-TW" sz="900">
              <a:solidFill>
                <a:schemeClr val="bg1"/>
              </a:solidFill>
            </a:endParaRPr>
          </a:p>
        </p:txBody>
      </p:sp>
      <p:pic>
        <p:nvPicPr>
          <p:cNvPr id="69637" name="Picture 1029" descr="G:\Community Researchers\Amata 9.048\Amata Mimili files\CR Photos\P1010004.JPG"/>
          <p:cNvPicPr>
            <a:picLocks noChangeAspect="1" noChangeArrowheads="1"/>
          </p:cNvPicPr>
          <p:nvPr/>
        </p:nvPicPr>
        <p:blipFill rotWithShape="1">
          <a:blip r:embed="rId5" cstate="print"/>
          <a:srcRect l="10628" t="10697" r="8413" b="10697"/>
          <a:stretch/>
        </p:blipFill>
        <p:spPr bwMode="auto">
          <a:xfrm>
            <a:off x="107950" y="2090738"/>
            <a:ext cx="2233613" cy="162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9639" name="Picture 1031" descr="G:\Community Researchers\Amata 9.048\Amata Mimili files\CR Photos\P1010016 (2).JPG"/>
          <p:cNvPicPr>
            <a:picLocks noChangeAspect="1" noChangeArrowheads="1"/>
          </p:cNvPicPr>
          <p:nvPr/>
        </p:nvPicPr>
        <p:blipFill rotWithShape="1">
          <a:blip r:embed="rId6" cstate="print"/>
          <a:srcRect t="11426" b="15434"/>
          <a:stretch/>
        </p:blipFill>
        <p:spPr bwMode="auto">
          <a:xfrm>
            <a:off x="2708275" y="115888"/>
            <a:ext cx="3016250" cy="1654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9640" name="Picture 1032" descr="G:\Community Researchers\Amata 9.048\Amata Mimili files\CR Photos\P5100030.JPG"/>
          <p:cNvPicPr>
            <a:picLocks noChangeAspect="1" noChangeArrowheads="1"/>
          </p:cNvPicPr>
          <p:nvPr/>
        </p:nvPicPr>
        <p:blipFill>
          <a:blip r:embed="rId7" cstate="print"/>
          <a:srcRect/>
          <a:stretch>
            <a:fillRect/>
          </a:stretch>
        </p:blipFill>
        <p:spPr bwMode="auto">
          <a:xfrm>
            <a:off x="6875463" y="2241550"/>
            <a:ext cx="2160587" cy="1619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9635" name="Picture 1027" descr="G:\Community Researchers\Amata 9.048\Amata Mimili files\CR Photos\P1010023.JPG"/>
          <p:cNvPicPr>
            <a:picLocks noChangeAspect="1" noChangeArrowheads="1"/>
          </p:cNvPicPr>
          <p:nvPr/>
        </p:nvPicPr>
        <p:blipFill rotWithShape="1">
          <a:blip r:embed="rId8" cstate="print"/>
          <a:srcRect l="1877" t="11894" r="10482"/>
          <a:stretch/>
        </p:blipFill>
        <p:spPr bwMode="auto">
          <a:xfrm>
            <a:off x="2341563" y="1844675"/>
            <a:ext cx="4459287" cy="3362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153" name="TextBox 1"/>
          <p:cNvSpPr txBox="1">
            <a:spLocks noChangeArrowheads="1"/>
          </p:cNvSpPr>
          <p:nvPr/>
        </p:nvSpPr>
        <p:spPr bwMode="auto">
          <a:xfrm>
            <a:off x="2446338" y="5300663"/>
            <a:ext cx="42497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AU" sz="1200"/>
              <a:t>(Front left) Lorraine King, Julianne Campbell, Nicole Kunoth-Hampton, Samara Burton, Serena Ken. (Back left) Sabrina Campbell, Atu Campbell, Nigel Mervin, Ngunytjima Lewis, Stewart Gaykamangu, Jacob Tiger, Sam Osborne</a:t>
            </a:r>
          </a:p>
        </p:txBody>
      </p:sp>
      <p:sp>
        <p:nvSpPr>
          <p:cNvPr id="6154" name="Rectangle 2"/>
          <p:cNvSpPr>
            <a:spLocks noChangeArrowheads="1"/>
          </p:cNvSpPr>
          <p:nvPr/>
        </p:nvSpPr>
        <p:spPr bwMode="auto">
          <a:xfrm>
            <a:off x="2428875" y="6173788"/>
            <a:ext cx="6591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a:t>Amata and Mimili Community Research teams: </a:t>
            </a:r>
          </a:p>
        </p:txBody>
      </p:sp>
      <p:sp>
        <p:nvSpPr>
          <p:cNvPr id="6155" name="TextBox 3"/>
          <p:cNvSpPr txBox="1">
            <a:spLocks noChangeArrowheads="1"/>
          </p:cNvSpPr>
          <p:nvPr/>
        </p:nvSpPr>
        <p:spPr bwMode="auto">
          <a:xfrm>
            <a:off x="73025" y="3789363"/>
            <a:ext cx="21955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AU" sz="1200"/>
              <a:t>Top r-l: Deborah Burton, Samara Burton Stewart Gaykamangu talk with Tjala Artists; </a:t>
            </a:r>
          </a:p>
          <a:p>
            <a:endParaRPr lang="en-AU" sz="1200"/>
          </a:p>
          <a:p>
            <a:r>
              <a:rPr lang="en-AU" sz="1200"/>
              <a:t>Bottom r-l: Tjanangu Riley and Serena Ken interview senior artist Iluwanti Ken; Top middle: Samara and Deborah Burton interview senior artist Paniny Mick</a:t>
            </a:r>
          </a:p>
        </p:txBody>
      </p:sp>
      <p:sp>
        <p:nvSpPr>
          <p:cNvPr id="6156" name="TextBox 4"/>
          <p:cNvSpPr txBox="1">
            <a:spLocks noChangeArrowheads="1"/>
          </p:cNvSpPr>
          <p:nvPr/>
        </p:nvSpPr>
        <p:spPr bwMode="auto">
          <a:xfrm>
            <a:off x="6883400" y="3973513"/>
            <a:ext cx="21447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AU" sz="1200"/>
              <a:t>Top r-l: Jacob Tiger, Nigel Mervin, Ngunytjima Lewis and Stewart Gaykamangu tally survey data; </a:t>
            </a:r>
          </a:p>
          <a:p>
            <a:endParaRPr lang="en-AU" sz="1200"/>
          </a:p>
          <a:p>
            <a:r>
              <a:rPr lang="en-AU" sz="1200"/>
              <a:t>Bottom r-l: writing survey questions, Stewart Gaykamangu, Sam Osborne, Deborah Burton, Serena Ken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4"/>
          <p:cNvGrpSpPr>
            <a:grpSpLocks/>
          </p:cNvGrpSpPr>
          <p:nvPr/>
        </p:nvGrpSpPr>
        <p:grpSpPr bwMode="auto">
          <a:xfrm>
            <a:off x="4586288" y="4675188"/>
            <a:ext cx="4378325" cy="1633537"/>
            <a:chOff x="107503" y="3949289"/>
            <a:chExt cx="4378502" cy="1632449"/>
          </a:xfrm>
        </p:grpSpPr>
        <p:pic>
          <p:nvPicPr>
            <p:cNvPr id="74754" name="Picture 2" descr="\\n1-asp-as01\users$\Judith.Lovell\My Pictures\Ntaria 9-043\Hamilton Downs Workshop\P1010012.JPG"/>
            <p:cNvPicPr>
              <a:picLocks noChangeAspect="1" noChangeArrowheads="1"/>
            </p:cNvPicPr>
            <p:nvPr/>
          </p:nvPicPr>
          <p:blipFill rotWithShape="1">
            <a:blip r:embed="rId3" cstate="print"/>
            <a:srcRect r="10790" b="11363"/>
            <a:stretch/>
          </p:blipFill>
          <p:spPr bwMode="auto">
            <a:xfrm>
              <a:off x="107503" y="3949289"/>
              <a:ext cx="2173375" cy="16324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4755" name="Picture 3" descr="\\n1-asp-as01\users$\Judith.Lovell\My Pictures\Ntaria 9-043\Hamilton Downs Workshop\P1010016.JPG"/>
            <p:cNvPicPr>
              <a:picLocks noChangeAspect="1" noChangeArrowheads="1"/>
            </p:cNvPicPr>
            <p:nvPr/>
          </p:nvPicPr>
          <p:blipFill rotWithShape="1">
            <a:blip r:embed="rId4" cstate="print"/>
            <a:srcRect l="11437" t="12604"/>
            <a:stretch/>
          </p:blipFill>
          <p:spPr bwMode="auto">
            <a:xfrm>
              <a:off x="2298342" y="3949289"/>
              <a:ext cx="2187663" cy="16324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grpSp>
        <p:nvGrpSpPr>
          <p:cNvPr id="7171" name="Group 3"/>
          <p:cNvGrpSpPr>
            <a:grpSpLocks/>
          </p:cNvGrpSpPr>
          <p:nvPr/>
        </p:nvGrpSpPr>
        <p:grpSpPr bwMode="auto">
          <a:xfrm>
            <a:off x="107950" y="2492375"/>
            <a:ext cx="8882063" cy="1639888"/>
            <a:chOff x="107504" y="1519095"/>
            <a:chExt cx="8882632" cy="1639416"/>
          </a:xfrm>
        </p:grpSpPr>
        <p:pic>
          <p:nvPicPr>
            <p:cNvPr id="74756" name="Picture 4" descr="G:\Ninti_One_Limited\NOL_CR_Data\8-10-06-11 Yulara\Yulara a\IMG_0053.JPG"/>
            <p:cNvPicPr>
              <a:picLocks noChangeAspect="1" noChangeArrowheads="1"/>
            </p:cNvPicPr>
            <p:nvPr/>
          </p:nvPicPr>
          <p:blipFill>
            <a:blip r:embed="rId5" cstate="print"/>
            <a:srcRect/>
            <a:stretch>
              <a:fillRect/>
            </a:stretch>
          </p:blipFill>
          <p:spPr bwMode="auto">
            <a:xfrm>
              <a:off x="6804008" y="1519095"/>
              <a:ext cx="2186128" cy="1639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4757" name="Picture 5" descr="G:\Ninti_One_Limited\NOL_CR_Data\8-10-06-11 Yulara\Yulara a\IMG_0052.JPG"/>
            <p:cNvPicPr>
              <a:picLocks noChangeAspect="1" noChangeArrowheads="1"/>
            </p:cNvPicPr>
            <p:nvPr/>
          </p:nvPicPr>
          <p:blipFill>
            <a:blip r:embed="rId6" cstate="print"/>
            <a:srcRect/>
            <a:stretch>
              <a:fillRect/>
            </a:stretch>
          </p:blipFill>
          <p:spPr bwMode="auto">
            <a:xfrm>
              <a:off x="4559139" y="1528617"/>
              <a:ext cx="2173427" cy="1629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4758" name="Picture 6" descr="G:\Ninti_One_Limited\NOL_CR_Data\8-10-06-11 Yulara\Yulara a\IMG_0051.JPG"/>
            <p:cNvPicPr>
              <a:picLocks noChangeAspect="1" noChangeArrowheads="1"/>
            </p:cNvPicPr>
            <p:nvPr/>
          </p:nvPicPr>
          <p:blipFill>
            <a:blip r:embed="rId7" cstate="print"/>
            <a:srcRect/>
            <a:stretch>
              <a:fillRect/>
            </a:stretch>
          </p:blipFill>
          <p:spPr bwMode="auto">
            <a:xfrm>
              <a:off x="2326971" y="1528617"/>
              <a:ext cx="2173427" cy="1629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4759" name="Picture 7" descr="G:\Ninti_One_Limited\NOL_CR_Data\8-10-06-11 Yulara\Yulara a\IMG_0050.JPG"/>
            <p:cNvPicPr>
              <a:picLocks noChangeAspect="1" noChangeArrowheads="1"/>
            </p:cNvPicPr>
            <p:nvPr/>
          </p:nvPicPr>
          <p:blipFill>
            <a:blip r:embed="rId8" cstate="print"/>
            <a:srcRect/>
            <a:stretch>
              <a:fillRect/>
            </a:stretch>
          </p:blipFill>
          <p:spPr bwMode="auto">
            <a:xfrm>
              <a:off x="107504" y="1528617"/>
              <a:ext cx="2173427" cy="1629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grpSp>
        <p:nvGrpSpPr>
          <p:cNvPr id="7172" name="Group 5"/>
          <p:cNvGrpSpPr>
            <a:grpSpLocks/>
          </p:cNvGrpSpPr>
          <p:nvPr/>
        </p:nvGrpSpPr>
        <p:grpSpPr bwMode="auto">
          <a:xfrm>
            <a:off x="107950" y="133350"/>
            <a:ext cx="8882063" cy="1728788"/>
            <a:chOff x="107503" y="132726"/>
            <a:chExt cx="8882634" cy="1728866"/>
          </a:xfrm>
        </p:grpSpPr>
        <p:pic>
          <p:nvPicPr>
            <p:cNvPr id="74761" name="Picture 9" descr="\\n1-asp-as01\users$\Judith.Lovell\My Pictures\Ntaria 9-043\17-3-11\IMG_0001 (2).JPG"/>
            <p:cNvPicPr>
              <a:picLocks noChangeAspect="1" noChangeArrowheads="1"/>
            </p:cNvPicPr>
            <p:nvPr/>
          </p:nvPicPr>
          <p:blipFill rotWithShape="1">
            <a:blip r:embed="rId9" cstate="print"/>
            <a:srcRect l="10725" t="9905" r="4347"/>
            <a:stretch/>
          </p:blipFill>
          <p:spPr bwMode="auto">
            <a:xfrm>
              <a:off x="107503" y="132726"/>
              <a:ext cx="2173428" cy="1728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4762" name="Picture 10" descr="\\n1-asp-as01\users$\Judith.Lovell\My Pictures\Ntaria 9-043\102_1307\IMG_0001.JPG"/>
            <p:cNvPicPr>
              <a:picLocks noChangeAspect="1" noChangeArrowheads="1"/>
            </p:cNvPicPr>
            <p:nvPr/>
          </p:nvPicPr>
          <p:blipFill rotWithShape="1">
            <a:blip r:embed="rId10" cstate="print"/>
            <a:srcRect r="6307"/>
            <a:stretch/>
          </p:blipFill>
          <p:spPr bwMode="auto">
            <a:xfrm>
              <a:off x="2326971" y="132726"/>
              <a:ext cx="2159139" cy="1728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4763" name="Picture 11" descr="\\n1-asp-as01\users$\Judith.Lovell\My Pictures\Ntaria 9-043\103_1407\IMG_0003.JPG"/>
            <p:cNvPicPr>
              <a:picLocks noChangeAspect="1" noChangeArrowheads="1"/>
            </p:cNvPicPr>
            <p:nvPr/>
          </p:nvPicPr>
          <p:blipFill rotWithShape="1">
            <a:blip r:embed="rId11" cstate="print"/>
            <a:srcRect l="2658" t="23027" b="4381"/>
            <a:stretch/>
          </p:blipFill>
          <p:spPr bwMode="auto">
            <a:xfrm>
              <a:off x="4559139" y="132726"/>
              <a:ext cx="2173428" cy="1728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4764" name="Picture 12" descr="\\n1-asp-as01\users$\Judith.Lovell\My Pictures\Ntaria 9-043\focus group tjuwunpa rangers 110811\IMG_0013.JPG"/>
            <p:cNvPicPr>
              <a:picLocks noChangeAspect="1" noChangeArrowheads="1"/>
            </p:cNvPicPr>
            <p:nvPr/>
          </p:nvPicPr>
          <p:blipFill>
            <a:blip r:embed="rId12" cstate="print"/>
            <a:srcRect/>
            <a:stretch>
              <a:fillRect/>
            </a:stretch>
          </p:blipFill>
          <p:spPr bwMode="auto">
            <a:xfrm>
              <a:off x="6780195" y="132726"/>
              <a:ext cx="2209942" cy="1728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7173" name="TextBox 1"/>
          <p:cNvSpPr txBox="1">
            <a:spLocks noChangeArrowheads="1"/>
          </p:cNvSpPr>
          <p:nvPr/>
        </p:nvSpPr>
        <p:spPr bwMode="auto">
          <a:xfrm>
            <a:off x="2486025" y="1989138"/>
            <a:ext cx="4462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AU" sz="1600"/>
              <a:t>Above: Ntaria Community Researchers at work</a:t>
            </a:r>
          </a:p>
        </p:txBody>
      </p:sp>
      <p:sp>
        <p:nvSpPr>
          <p:cNvPr id="7174" name="TextBox 2"/>
          <p:cNvSpPr txBox="1">
            <a:spLocks noChangeArrowheads="1"/>
          </p:cNvSpPr>
          <p:nvPr/>
        </p:nvSpPr>
        <p:spPr bwMode="auto">
          <a:xfrm>
            <a:off x="2484438" y="4221163"/>
            <a:ext cx="5719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AU" sz="1600"/>
              <a:t>Above: Combined Community Researchers training at Yulara</a:t>
            </a:r>
          </a:p>
        </p:txBody>
      </p:sp>
      <p:sp>
        <p:nvSpPr>
          <p:cNvPr id="7175" name="TextBox 16"/>
          <p:cNvSpPr txBox="1">
            <a:spLocks noChangeArrowheads="1"/>
          </p:cNvSpPr>
          <p:nvPr/>
        </p:nvSpPr>
        <p:spPr bwMode="auto">
          <a:xfrm>
            <a:off x="2484438" y="6381750"/>
            <a:ext cx="6634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AU" sz="1600"/>
              <a:t>Above: Combined Community Researchers training at Hamilton Downs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n1-asp-as01\users$\Judith.Lovell\My Pictures\Ntaria 9-043\26-5-11\IMG_0023.JPG"/>
          <p:cNvPicPr>
            <a:picLocks noChangeAspect="1" noChangeArrowheads="1"/>
          </p:cNvPicPr>
          <p:nvPr/>
        </p:nvPicPr>
        <p:blipFill rotWithShape="1">
          <a:blip r:embed="rId3" cstate="print"/>
          <a:srcRect t="10099" r="5781" b="16329"/>
          <a:stretch/>
        </p:blipFill>
        <p:spPr bwMode="auto">
          <a:xfrm>
            <a:off x="107950" y="244475"/>
            <a:ext cx="5165725" cy="325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10" descr="\\n1-asp-as01\users$\Judith.Lovell\My Pictures\Ntaria 9-043\6-5-11\JL\New folder\IMG_0001JL.JPG"/>
          <p:cNvPicPr>
            <a:picLocks noChangeAspect="1" noChangeArrowheads="1"/>
          </p:cNvPicPr>
          <p:nvPr/>
        </p:nvPicPr>
        <p:blipFill rotWithShape="1">
          <a:blip r:embed="rId4" cstate="print"/>
          <a:srcRect l="22548" r="21040" b="9036"/>
          <a:stretch/>
        </p:blipFill>
        <p:spPr bwMode="auto">
          <a:xfrm>
            <a:off x="5494338" y="220663"/>
            <a:ext cx="3455987" cy="394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7" descr="\\n1-asp-as01\users$\Judith.Lovell\My Pictures\Ntaria 9-043\26-5-11\IMG_0020.JPG"/>
          <p:cNvPicPr>
            <a:picLocks noChangeAspect="1" noChangeArrowheads="1"/>
          </p:cNvPicPr>
          <p:nvPr/>
        </p:nvPicPr>
        <p:blipFill rotWithShape="1">
          <a:blip r:embed="rId5" cstate="print"/>
          <a:srcRect l="19628" t="19859" r="14490"/>
          <a:stretch/>
        </p:blipFill>
        <p:spPr bwMode="auto">
          <a:xfrm>
            <a:off x="2433638" y="3692525"/>
            <a:ext cx="2859087" cy="2900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1"/>
          <p:cNvSpPr txBox="1">
            <a:spLocks noChangeArrowheads="1"/>
          </p:cNvSpPr>
          <p:nvPr/>
        </p:nvSpPr>
        <p:spPr bwMode="auto">
          <a:xfrm>
            <a:off x="482947" y="1088317"/>
            <a:ext cx="6493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AU" dirty="0"/>
              <a:t>How safe is the car you drive ?</a:t>
            </a:r>
          </a:p>
        </p:txBody>
      </p:sp>
      <p:sp>
        <p:nvSpPr>
          <p:cNvPr id="9221" name="TextBox 2"/>
          <p:cNvSpPr txBox="1">
            <a:spLocks noChangeArrowheads="1"/>
          </p:cNvSpPr>
          <p:nvPr/>
        </p:nvSpPr>
        <p:spPr bwMode="auto">
          <a:xfrm>
            <a:off x="477711" y="3606115"/>
            <a:ext cx="8367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AU" dirty="0"/>
              <a:t>Charges relating to driving in the land trust: July 2010 to June 2011</a:t>
            </a:r>
          </a:p>
        </p:txBody>
      </p:sp>
      <p:sp>
        <p:nvSpPr>
          <p:cNvPr id="9222" name="TextBox 3"/>
          <p:cNvSpPr txBox="1">
            <a:spLocks noChangeArrowheads="1"/>
          </p:cNvSpPr>
          <p:nvPr/>
        </p:nvSpPr>
        <p:spPr bwMode="auto">
          <a:xfrm>
            <a:off x="467544" y="593017"/>
            <a:ext cx="81549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AU" sz="2000" dirty="0"/>
              <a:t>Question from Safe Driving Survey</a:t>
            </a:r>
            <a:r>
              <a:rPr lang="en-AU" sz="2000" dirty="0" smtClean="0"/>
              <a:t>, Action </a:t>
            </a:r>
            <a:r>
              <a:rPr lang="en-AU" sz="2000" dirty="0"/>
              <a:t>Cycle One, May 2011</a:t>
            </a:r>
            <a:r>
              <a:rPr lang="en-AU" sz="1600" dirty="0"/>
              <a:t>.</a:t>
            </a:r>
          </a:p>
        </p:txBody>
      </p:sp>
      <p:sp>
        <p:nvSpPr>
          <p:cNvPr id="9223" name="TextBox 7"/>
          <p:cNvSpPr txBox="1">
            <a:spLocks noChangeArrowheads="1"/>
          </p:cNvSpPr>
          <p:nvPr/>
        </p:nvSpPr>
        <p:spPr bwMode="auto">
          <a:xfrm>
            <a:off x="477711" y="2924944"/>
            <a:ext cx="84867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AU" sz="2000" dirty="0"/>
              <a:t>Compiled from local police </a:t>
            </a:r>
            <a:r>
              <a:rPr lang="en-AU" sz="2000" dirty="0" smtClean="0"/>
              <a:t>records at </a:t>
            </a:r>
            <a:r>
              <a:rPr lang="en-AU" sz="2000" dirty="0"/>
              <a:t>Ntaria, August 2011</a:t>
            </a:r>
          </a:p>
        </p:txBody>
      </p:sp>
      <p:sp>
        <p:nvSpPr>
          <p:cNvPr id="2" name="TextBox 1"/>
          <p:cNvSpPr txBox="1"/>
          <p:nvPr/>
        </p:nvSpPr>
        <p:spPr>
          <a:xfrm>
            <a:off x="471964" y="1733907"/>
            <a:ext cx="8392041" cy="830997"/>
          </a:xfrm>
          <a:prstGeom prst="rect">
            <a:avLst/>
          </a:prstGeom>
          <a:noFill/>
        </p:spPr>
        <p:txBody>
          <a:bodyPr wrap="none" rtlCol="0">
            <a:spAutoFit/>
          </a:bodyPr>
          <a:lstStyle/>
          <a:p>
            <a:r>
              <a:rPr lang="en-US" dirty="0" smtClean="0"/>
              <a:t>Sometimes = 32%</a:t>
            </a:r>
          </a:p>
          <a:p>
            <a:r>
              <a:rPr lang="en-US" dirty="0" smtClean="0"/>
              <a:t>If you need, you drive un-roadworthy or unregistered = 68% </a:t>
            </a:r>
            <a:endParaRPr lang="en-US" dirty="0"/>
          </a:p>
        </p:txBody>
      </p:sp>
      <p:sp>
        <p:nvSpPr>
          <p:cNvPr id="3" name="TextBox 2"/>
          <p:cNvSpPr txBox="1"/>
          <p:nvPr/>
        </p:nvSpPr>
        <p:spPr>
          <a:xfrm>
            <a:off x="548065" y="4653136"/>
            <a:ext cx="3231847" cy="461665"/>
          </a:xfrm>
          <a:prstGeom prst="rect">
            <a:avLst/>
          </a:prstGeom>
          <a:noFill/>
        </p:spPr>
        <p:txBody>
          <a:bodyPr wrap="none" rtlCol="0">
            <a:spAutoFit/>
          </a:bodyPr>
          <a:lstStyle/>
          <a:p>
            <a:r>
              <a:rPr lang="en-US" dirty="0" smtClean="0"/>
              <a:t>Traffic offences = 72%</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G:\Community Researchers\Ntaria 9-043\N Research\Ntaria Safe Driving Focus Group\tjuwunpa rangers focus group images\IMG_0010.JPG"/>
          <p:cNvPicPr>
            <a:picLocks noChangeAspect="1" noChangeArrowheads="1"/>
          </p:cNvPicPr>
          <p:nvPr/>
        </p:nvPicPr>
        <p:blipFill>
          <a:blip r:embed="rId3" cstate="print"/>
          <a:srcRect/>
          <a:stretch>
            <a:fillRect/>
          </a:stretch>
        </p:blipFill>
        <p:spPr bwMode="auto">
          <a:xfrm>
            <a:off x="4416425" y="0"/>
            <a:ext cx="4692650" cy="3519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70" name="Picture 6" descr="G:\Community Researchers\Ntaria 9-043\N Research\Ntaria Safe Driving Focus Group\tjuwunpa rangers focus group images\IMG_0006.JPG"/>
          <p:cNvPicPr>
            <a:picLocks noChangeAspect="1" noChangeArrowheads="1"/>
          </p:cNvPicPr>
          <p:nvPr/>
        </p:nvPicPr>
        <p:blipFill rotWithShape="1">
          <a:blip r:embed="rId4" cstate="print"/>
          <a:srcRect r="5899"/>
          <a:stretch/>
        </p:blipFill>
        <p:spPr bwMode="auto">
          <a:xfrm>
            <a:off x="34925" y="0"/>
            <a:ext cx="4416425" cy="3519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71" name="Picture 7" descr="G:\Community Researchers\Ntaria 9-043\N Research\Ntaria Safe Driving Focus Group\tjuwunpa rangers focus group images\IMG_0032.JPG"/>
          <p:cNvPicPr>
            <a:picLocks noChangeAspect="1" noChangeArrowheads="1"/>
          </p:cNvPicPr>
          <p:nvPr/>
        </p:nvPicPr>
        <p:blipFill rotWithShape="1">
          <a:blip r:embed="rId5" cstate="print"/>
          <a:srcRect t="15959" r="8507"/>
          <a:stretch/>
        </p:blipFill>
        <p:spPr bwMode="auto">
          <a:xfrm>
            <a:off x="0" y="3573016"/>
            <a:ext cx="4768320" cy="3284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73" name="Picture 9" descr="G:\Community Researchers\Ntaria 9-043\N Research\Ntaria Safe Driving Focus Group\tjuwunpa rangers focus group images\IMG_0035.JPG"/>
          <p:cNvPicPr>
            <a:picLocks noChangeAspect="1" noChangeArrowheads="1"/>
          </p:cNvPicPr>
          <p:nvPr/>
        </p:nvPicPr>
        <p:blipFill rotWithShape="1">
          <a:blip r:embed="rId6" cstate="print"/>
          <a:srcRect l="22009" r="5556" b="30768"/>
          <a:stretch/>
        </p:blipFill>
        <p:spPr bwMode="auto">
          <a:xfrm>
            <a:off x="4572000" y="3563937"/>
            <a:ext cx="4537075" cy="3253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1312</TotalTime>
  <Words>1758</Words>
  <Application>Microsoft Office PowerPoint</Application>
  <PresentationFormat>On-screen Show (4:3)</PresentationFormat>
  <Paragraphs>124</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Strengthening Community Research in Remote Service Delivery at Ntaria and Yuendumu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dc:creator>
  <cp:lastModifiedBy>Judy</cp:lastModifiedBy>
  <cp:revision>90</cp:revision>
  <cp:lastPrinted>2011-08-30T06:05:41Z</cp:lastPrinted>
  <dcterms:created xsi:type="dcterms:W3CDTF">2010-10-31T23:48:56Z</dcterms:created>
  <dcterms:modified xsi:type="dcterms:W3CDTF">2011-09-13T04:09:23Z</dcterms:modified>
</cp:coreProperties>
</file>